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7"/>
  </p:notesMasterIdLst>
  <p:sldIdLst>
    <p:sldId id="256" r:id="rId2"/>
    <p:sldId id="274" r:id="rId3"/>
    <p:sldId id="275" r:id="rId4"/>
    <p:sldId id="277" r:id="rId5"/>
    <p:sldId id="278" r:id="rId6"/>
    <p:sldId id="279" r:id="rId7"/>
    <p:sldId id="280" r:id="rId8"/>
    <p:sldId id="281" r:id="rId9"/>
    <p:sldId id="282" r:id="rId10"/>
    <p:sldId id="284" r:id="rId11"/>
    <p:sldId id="285" r:id="rId12"/>
    <p:sldId id="286" r:id="rId13"/>
    <p:sldId id="287" r:id="rId14"/>
    <p:sldId id="288" r:id="rId15"/>
    <p:sldId id="272" r:id="rId1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002060"/>
                </a:solidFill>
              </a:defRPr>
            </a:pPr>
            <a:r>
              <a:rPr lang="ru-RU" sz="1800" dirty="0" smtClean="0">
                <a:solidFill>
                  <a:srgbClr val="002060"/>
                </a:solidFill>
              </a:rPr>
              <a:t>Структура заключений </a:t>
            </a:r>
            <a:endParaRPr lang="ru-RU" sz="1800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8.9283730379164216E-3"/>
          <c:y val="1.2498611265414955E-3"/>
        </c:manualLayout>
      </c:layout>
      <c:overlay val="0"/>
      <c:spPr>
        <a:noFill/>
      </c:sp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756019172472901"/>
          <c:y val="0.3865912300067017"/>
          <c:w val="0.53999039789229764"/>
          <c:h val="0.4685516573427324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25"/>
          <c:dPt>
            <c:idx val="0"/>
            <c:bubble3D val="0"/>
            <c:spPr>
              <a:pattFill prst="lgCheck">
                <a:fgClr>
                  <a:srgbClr val="C00000"/>
                </a:fgClr>
                <a:bgClr>
                  <a:schemeClr val="bg1"/>
                </a:bgClr>
              </a:patt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bubble3D val="0"/>
            <c:spPr>
              <a:pattFill prst="wdDnDiag">
                <a:fgClr>
                  <a:srgbClr val="FFC000"/>
                </a:fgClr>
                <a:bgClr>
                  <a:schemeClr val="bg1"/>
                </a:bgClr>
              </a:patt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chemeClr val="accent4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3"/>
            <c:bubble3D val="0"/>
            <c:spPr>
              <a:pattFill prst="lgCheck">
                <a:fgClr>
                  <a:schemeClr val="accent2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4"/>
            <c:bubble3D val="0"/>
            <c:spPr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5"/>
            <c:bubble3D val="0"/>
            <c:spPr>
              <a:pattFill prst="pct75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Lbls>
            <c:dLbl>
              <c:idx val="0"/>
              <c:layout>
                <c:manualLayout>
                  <c:x val="-0.15373458504610599"/>
                  <c:y val="-0.13592120032640051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Бюджет и </a:t>
                    </a:r>
                    <a:r>
                      <a:rPr lang="ru-RU" dirty="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налоги </a:t>
                    </a:r>
                    <a:r>
                      <a:rPr lang="ru-RU" dirty="0">
                        <a:solidFill>
                          <a:srgbClr val="C00000"/>
                        </a:solidFill>
                      </a:rPr>
                      <a:t>64</a:t>
                    </a:r>
                    <a:r>
                      <a:rPr lang="ru-RU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; </a:t>
                    </a:r>
                    <a:r>
                      <a:rPr lang="ru-RU" dirty="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40,0%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4190020553271855E-2"/>
                  <c:y val="-2.7482818001065015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Вопросы развития городской </a:t>
                    </a:r>
                    <a:r>
                      <a:rPr lang="ru-RU" dirty="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инф-</a:t>
                    </a:r>
                    <a:r>
                      <a:rPr lang="ru-RU" dirty="0" err="1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ры</a:t>
                    </a:r>
                    <a:r>
                      <a:rPr lang="ru-RU" dirty="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 </a:t>
                    </a:r>
                    <a:r>
                      <a:rPr lang="ru-RU" dirty="0">
                        <a:solidFill>
                          <a:srgbClr val="C00000"/>
                        </a:solidFill>
                      </a:rPr>
                      <a:t>4</a:t>
                    </a:r>
                    <a:r>
                      <a:rPr lang="ru-RU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; </a:t>
                    </a:r>
                    <a:r>
                      <a:rPr lang="ru-RU" dirty="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3,0%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2.74206305119537E-2"/>
                  <c:y val="-1.0993989173616724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Муницип</a:t>
                    </a:r>
                    <a:r>
                      <a:rPr lang="ru-RU" dirty="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. собственность</a:t>
                    </a:r>
                  </a:p>
                  <a:p>
                    <a:r>
                      <a:rPr lang="ru-RU" dirty="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 </a:t>
                    </a:r>
                    <a:r>
                      <a:rPr lang="ru-RU" dirty="0">
                        <a:solidFill>
                          <a:srgbClr val="C00000"/>
                        </a:solidFill>
                      </a:rPr>
                      <a:t>64</a:t>
                    </a:r>
                    <a:r>
                      <a:rPr lang="ru-RU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; </a:t>
                    </a:r>
                    <a:r>
                      <a:rPr lang="ru-RU" dirty="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40,0%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4.2996479227175817E-2"/>
                  <c:y val="9.4976037145298037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Эконом. политика и </a:t>
                    </a:r>
                    <a:r>
                      <a:rPr lang="ru-RU" dirty="0" err="1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предпр</a:t>
                    </a:r>
                    <a:r>
                      <a:rPr lang="ru-RU" dirty="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-во</a:t>
                    </a:r>
                  </a:p>
                  <a:p>
                    <a:r>
                      <a:rPr lang="ru-RU" dirty="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 </a:t>
                    </a:r>
                    <a:r>
                      <a:rPr lang="ru-RU" dirty="0" smtClean="0">
                        <a:solidFill>
                          <a:srgbClr val="C00000"/>
                        </a:solidFill>
                      </a:rPr>
                      <a:t>2</a:t>
                    </a:r>
                    <a:r>
                      <a:rPr lang="ru-RU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; </a:t>
                    </a:r>
                    <a:r>
                      <a:rPr lang="ru-RU" dirty="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1,0%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2.2190589934451728E-2"/>
                  <c:y val="-5.0658403855510306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Местное </a:t>
                    </a:r>
                    <a:r>
                      <a:rPr lang="ru-RU" dirty="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самоуправление</a:t>
                    </a:r>
                  </a:p>
                  <a:p>
                    <a:r>
                      <a:rPr lang="ru-RU" dirty="0" smtClean="0">
                        <a:solidFill>
                          <a:srgbClr val="C00000"/>
                        </a:solidFill>
                      </a:rPr>
                      <a:t>21</a:t>
                    </a:r>
                    <a:r>
                      <a:rPr lang="ru-RU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; </a:t>
                    </a:r>
                    <a:r>
                      <a:rPr lang="ru-RU" dirty="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13,0%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4.6474201279222943E-2"/>
                  <c:y val="-0.1050702220826038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Прочие</a:t>
                    </a:r>
                  </a:p>
                  <a:p>
                    <a:r>
                      <a:rPr lang="ru-RU" dirty="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 </a:t>
                    </a:r>
                    <a:r>
                      <a:rPr lang="ru-RU" dirty="0" smtClean="0">
                        <a:solidFill>
                          <a:srgbClr val="C00000"/>
                        </a:solidFill>
                      </a:rPr>
                      <a:t>4</a:t>
                    </a:r>
                    <a:r>
                      <a:rPr lang="ru-RU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; </a:t>
                    </a:r>
                    <a:r>
                      <a:rPr lang="ru-RU" dirty="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3,0%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General" sourceLinked="0"/>
            <c:txPr>
              <a:bodyPr/>
              <a:lstStyle/>
              <a:p>
                <a:pPr>
                  <a:defRPr sz="14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Бюджет и налоги</c:v>
                </c:pt>
                <c:pt idx="1">
                  <c:v>Вопросы развития городской инф-ры</c:v>
                </c:pt>
                <c:pt idx="2">
                  <c:v>Муницип. собственность</c:v>
                </c:pt>
                <c:pt idx="3">
                  <c:v>Эконом. политика и предпр-во</c:v>
                </c:pt>
                <c:pt idx="4">
                  <c:v>Местное самоуправление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64</c:v>
                </c:pt>
                <c:pt idx="1">
                  <c:v>4</c:v>
                </c:pt>
                <c:pt idx="2">
                  <c:v>64</c:v>
                </c:pt>
                <c:pt idx="3">
                  <c:v>2</c:v>
                </c:pt>
                <c:pt idx="4">
                  <c:v>21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002060"/>
                </a:solidFill>
              </a:defRPr>
            </a:pPr>
            <a:r>
              <a:rPr lang="ru-RU" sz="1800" dirty="0" smtClean="0">
                <a:solidFill>
                  <a:srgbClr val="002060"/>
                </a:solidFill>
              </a:rPr>
              <a:t>Количество</a:t>
            </a:r>
            <a:endParaRPr lang="ru-RU" sz="1800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57087264064234822"/>
          <c:y val="1.0308240748556846E-2"/>
        </c:manualLayout>
      </c:layout>
      <c:overlay val="0"/>
      <c:spPr>
        <a:solidFill>
          <a:schemeClr val="accent3">
            <a:lumMod val="20000"/>
            <a:lumOff val="80000"/>
          </a:schemeClr>
        </a:solidFill>
      </c:spPr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3">
            <a:lumMod val="20000"/>
            <a:lumOff val="80000"/>
          </a:schemeClr>
        </a:solidFill>
      </c:spPr>
    </c:sideWall>
    <c:backWall>
      <c:thickness val="0"/>
      <c:spPr>
        <a:solidFill>
          <a:schemeClr val="accent3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5135642384982465"/>
          <c:y val="0.21399907794004014"/>
          <c:w val="0.79417093746859702"/>
          <c:h val="0.62081176990058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pattFill prst="pct75">
                <a:fgClr>
                  <a:schemeClr val="tx2">
                    <a:lumMod val="75000"/>
                  </a:schemeClr>
                </a:fgClr>
                <a:bgClr>
                  <a:schemeClr val="bg1"/>
                </a:bgClr>
              </a:pattFill>
              <a:ln>
                <a:solidFill>
                  <a:schemeClr val="accent2">
                    <a:lumMod val="75000"/>
                  </a:schemeClr>
                </a:solidFill>
              </a:ln>
            </c:spPr>
          </c:dPt>
          <c:dPt>
            <c:idx val="1"/>
            <c:invertIfNegative val="0"/>
            <c:bubble3D val="0"/>
            <c:spPr>
              <a:pattFill prst="sphere">
                <a:fgClr>
                  <a:srgbClr val="C00000"/>
                </a:fgClr>
                <a:bgClr>
                  <a:schemeClr val="bg1"/>
                </a:bgClr>
              </a:pattFill>
              <a:ln>
                <a:solidFill>
                  <a:schemeClr val="accent4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3.1127222103759043E-2"/>
                  <c:y val="-5.1541203742784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690833155638559E-2"/>
                  <c:y val="-4.6387083368505812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accent4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144</c:v>
                </c:pt>
                <c:pt idx="1">
                  <c:v>159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642560"/>
        <c:axId val="34656640"/>
        <c:axId val="0"/>
      </c:bar3DChart>
      <c:catAx>
        <c:axId val="3464256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solidFill>
            <a:schemeClr val="accent3">
              <a:lumMod val="20000"/>
              <a:lumOff val="80000"/>
            </a:schemeClr>
          </a:solidFill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34656640"/>
        <c:crosses val="autoZero"/>
        <c:auto val="1"/>
        <c:lblAlgn val="ctr"/>
        <c:lblOffset val="100"/>
        <c:noMultiLvlLbl val="0"/>
      </c:catAx>
      <c:valAx>
        <c:axId val="34656640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4642560"/>
        <c:crosses val="autoZero"/>
        <c:crossBetween val="between"/>
      </c:valAx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63723250710713719"/>
          <c:y val="0.453125"/>
          <c:w val="0.30771594288212906"/>
          <c:h val="0.418750000000000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Pt>
            <c:idx val="0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2.4495730317053741E-2"/>
                  <c:y val="-1.30597933070866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Прокуратура </a:t>
                    </a:r>
                    <a:r>
                      <a:rPr lang="ru-RU" dirty="0"/>
                      <a:t>1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2848240078216604E-3"/>
                  <c:y val="9.710531496062992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ПК </a:t>
                    </a:r>
                    <a:r>
                      <a:rPr lang="ru-RU" dirty="0" smtClean="0"/>
                      <a:t>ТГД</a:t>
                    </a:r>
                  </a:p>
                  <a:p>
                    <a:r>
                      <a:rPr lang="ru-RU" dirty="0" smtClean="0"/>
                      <a:t> </a:t>
                    </a:r>
                    <a:r>
                      <a:rPr lang="ru-RU" dirty="0"/>
                      <a:t>6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3698307714913398E-2"/>
                  <c:y val="0.1531182622440132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Депутаты </a:t>
                    </a:r>
                    <a:r>
                      <a:rPr lang="ru-RU" dirty="0" smtClean="0"/>
                      <a:t>ТГД</a:t>
                    </a:r>
                    <a:r>
                      <a:rPr lang="ru-RU" baseline="0" dirty="0" smtClean="0"/>
                      <a:t> </a:t>
                    </a:r>
                  </a:p>
                  <a:p>
                    <a:r>
                      <a:rPr lang="ru-RU" dirty="0" smtClean="0"/>
                      <a:t>3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428593113768006E-2"/>
                  <c:y val="-1.150836614173222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Глава </a:t>
                    </a:r>
                    <a:r>
                      <a:rPr lang="ru-RU" dirty="0" smtClean="0"/>
                      <a:t>города </a:t>
                    </a:r>
                    <a:r>
                      <a:rPr lang="ru-RU" dirty="0"/>
                      <a:t>1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 b="1">
                    <a:solidFill>
                      <a:schemeClr val="accent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Прокуратура</c:v>
                </c:pt>
                <c:pt idx="1">
                  <c:v>ПК ТГД</c:v>
                </c:pt>
                <c:pt idx="2">
                  <c:v>Депутаты ТГД</c:v>
                </c:pt>
                <c:pt idx="3">
                  <c:v>Глава города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6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E0454D-340D-4C3D-9467-BD3A8DCEAAD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405BDA-5DCD-4008-9E13-DE8C5D86FB63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accent1">
              <a:lumMod val="75000"/>
            </a:schemeClr>
          </a:solidFill>
        </a:ln>
        <a:effectLst>
          <a:innerShdw blurRad="63500" dist="50800" dir="135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</a:rPr>
            <a:t>Контроль бюджетного процесса в части обеспечения бюджетной устойчивости и сбалансированности бюджета города Твери, </a:t>
          </a:r>
          <a:r>
            <a:rPr lang="ru-RU" sz="1600" b="1" dirty="0" smtClean="0">
              <a:solidFill>
                <a:prstClr val="black"/>
              </a:solidFill>
            </a:rPr>
            <a:t>исходя из сложившейся экономической ситуации в стране, вызванной распространением новой коронавирусной инфекции и принятием мер по устранению ее последствий</a:t>
          </a:r>
          <a:endParaRPr lang="ru-RU" sz="1600" b="1" dirty="0">
            <a:solidFill>
              <a:schemeClr val="tx1"/>
            </a:solidFill>
          </a:endParaRPr>
        </a:p>
      </dgm:t>
    </dgm:pt>
    <dgm:pt modelId="{ED1C610A-E1AA-4227-83BB-ED5F61F03114}" type="parTrans" cxnId="{D3298395-0392-4EBA-82AC-79747A0FA867}">
      <dgm:prSet/>
      <dgm:spPr/>
      <dgm:t>
        <a:bodyPr/>
        <a:lstStyle/>
        <a:p>
          <a:endParaRPr lang="ru-RU"/>
        </a:p>
      </dgm:t>
    </dgm:pt>
    <dgm:pt modelId="{D22D68B5-B179-4FC2-ACE3-C1253C2F4A54}" type="sibTrans" cxnId="{D3298395-0392-4EBA-82AC-79747A0FA867}">
      <dgm:prSet/>
      <dgm:spPr/>
      <dgm:t>
        <a:bodyPr/>
        <a:lstStyle/>
        <a:p>
          <a:endParaRPr lang="ru-RU"/>
        </a:p>
      </dgm:t>
    </dgm:pt>
    <dgm:pt modelId="{5AFA4E00-1C76-4D2C-B8BC-B09EC544ADCD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accent1">
              <a:lumMod val="75000"/>
            </a:schemeClr>
          </a:solidFill>
        </a:ln>
        <a:effectLst>
          <a:innerShdw blurRad="63500" dist="50800" dir="135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</a:rPr>
            <a:t>Контроль мероприятий, направленных на поэтапное снижение дефицита бюджета города Твери, снижение муниципального долга</a:t>
          </a:r>
          <a:endParaRPr lang="ru-RU" sz="1600" b="1" dirty="0">
            <a:solidFill>
              <a:schemeClr val="tx1"/>
            </a:solidFill>
          </a:endParaRPr>
        </a:p>
      </dgm:t>
    </dgm:pt>
    <dgm:pt modelId="{210E1E04-C616-45CF-B224-C6C25DA9F478}" type="parTrans" cxnId="{848A6196-D594-4513-B088-7C3FDB896618}">
      <dgm:prSet/>
      <dgm:spPr/>
      <dgm:t>
        <a:bodyPr/>
        <a:lstStyle/>
        <a:p>
          <a:endParaRPr lang="ru-RU"/>
        </a:p>
      </dgm:t>
    </dgm:pt>
    <dgm:pt modelId="{1F92B054-EF52-4645-BB02-A949AF6A9F56}" type="sibTrans" cxnId="{848A6196-D594-4513-B088-7C3FDB896618}">
      <dgm:prSet/>
      <dgm:spPr/>
      <dgm:t>
        <a:bodyPr/>
        <a:lstStyle/>
        <a:p>
          <a:endParaRPr lang="ru-RU"/>
        </a:p>
      </dgm:t>
    </dgm:pt>
    <dgm:pt modelId="{CDB59FF1-A002-4F9D-A71F-01850524D77D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accent1">
              <a:lumMod val="75000"/>
            </a:schemeClr>
          </a:solidFill>
        </a:ln>
        <a:effectLst>
          <a:innerShdw blurRad="63500" dist="50800" dir="135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algn="just"/>
          <a:r>
            <a:rPr lang="ru-RU" sz="1600" b="1" dirty="0" smtClean="0">
              <a:solidFill>
                <a:sysClr val="windowText" lastClr="000000"/>
              </a:solidFill>
            </a:rPr>
            <a:t>Контроль за целевым и эффективным использованием средств бюджета города, направленных на обеспечение деятельности муниципальных предприятий и учреждений</a:t>
          </a:r>
          <a:endParaRPr lang="ru-RU" sz="1600" b="1" dirty="0">
            <a:solidFill>
              <a:sysClr val="windowText" lastClr="000000"/>
            </a:solidFill>
          </a:endParaRPr>
        </a:p>
      </dgm:t>
    </dgm:pt>
    <dgm:pt modelId="{AC6ECAA4-A602-4CB4-9B04-8566039BD957}" type="parTrans" cxnId="{DF12B8AD-4E7B-40C7-B9E5-D137C0AB9F9B}">
      <dgm:prSet/>
      <dgm:spPr/>
      <dgm:t>
        <a:bodyPr/>
        <a:lstStyle/>
        <a:p>
          <a:endParaRPr lang="ru-RU"/>
        </a:p>
      </dgm:t>
    </dgm:pt>
    <dgm:pt modelId="{6661DAED-DC6D-48F4-84CB-1707C7E82D77}" type="sibTrans" cxnId="{DF12B8AD-4E7B-40C7-B9E5-D137C0AB9F9B}">
      <dgm:prSet/>
      <dgm:spPr/>
      <dgm:t>
        <a:bodyPr/>
        <a:lstStyle/>
        <a:p>
          <a:endParaRPr lang="ru-RU"/>
        </a:p>
      </dgm:t>
    </dgm:pt>
    <dgm:pt modelId="{9D9A0412-5B74-4DB1-B40E-5FF4320EB9C7}">
      <dgm:prSet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accent1">
              <a:lumMod val="75000"/>
            </a:schemeClr>
          </a:solidFill>
        </a:ln>
        <a:effectLst>
          <a:innerShdw blurRad="63500" dist="50800" dir="135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</a:rPr>
            <a:t>Анализ исполнения действующих расходных обязательств, недопущение принятия новых расходных обязательств, не обеспеченных доходными источниками</a:t>
          </a:r>
          <a:endParaRPr lang="ru-RU" sz="1600" b="1" dirty="0">
            <a:solidFill>
              <a:schemeClr val="tx1"/>
            </a:solidFill>
          </a:endParaRPr>
        </a:p>
      </dgm:t>
    </dgm:pt>
    <dgm:pt modelId="{6CA5E65E-0321-41E3-A399-8C64C8345CE2}" type="parTrans" cxnId="{1227F7DB-7738-4A6B-9440-D2D4FAC35A01}">
      <dgm:prSet/>
      <dgm:spPr/>
      <dgm:t>
        <a:bodyPr/>
        <a:lstStyle/>
        <a:p>
          <a:endParaRPr lang="ru-RU"/>
        </a:p>
      </dgm:t>
    </dgm:pt>
    <dgm:pt modelId="{AC660FD8-D303-4AE5-97D7-9EE4F3A60FCE}" type="sibTrans" cxnId="{1227F7DB-7738-4A6B-9440-D2D4FAC35A01}">
      <dgm:prSet/>
      <dgm:spPr/>
      <dgm:t>
        <a:bodyPr/>
        <a:lstStyle/>
        <a:p>
          <a:endParaRPr lang="ru-RU"/>
        </a:p>
      </dgm:t>
    </dgm:pt>
    <dgm:pt modelId="{49B39453-DA4E-47FA-AF61-8FEE348EDAC1}" type="pres">
      <dgm:prSet presAssocID="{20E0454D-340D-4C3D-9467-BD3A8DCEAAD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1F4454-B0E1-4F5B-BB55-067132F79BE5}" type="pres">
      <dgm:prSet presAssocID="{5D405BDA-5DCD-4008-9E13-DE8C5D86FB63}" presName="parentLin" presStyleCnt="0"/>
      <dgm:spPr/>
    </dgm:pt>
    <dgm:pt modelId="{1F53F66F-894E-41F6-94B4-8CEF3C24FB8A}" type="pres">
      <dgm:prSet presAssocID="{5D405BDA-5DCD-4008-9E13-DE8C5D86FB6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2D4BA293-004E-4E92-8577-0BB80D73AFBA}" type="pres">
      <dgm:prSet presAssocID="{5D405BDA-5DCD-4008-9E13-DE8C5D86FB63}" presName="parentText" presStyleLbl="node1" presStyleIdx="0" presStyleCnt="4" custScaleX="132468" custScaleY="155938" custLinFactX="-3137" custLinFactNeighborX="-100000" custLinFactNeighborY="-14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D705B7-DF9C-44AE-B7F8-F2CB99B59EF6}" type="pres">
      <dgm:prSet presAssocID="{5D405BDA-5DCD-4008-9E13-DE8C5D86FB63}" presName="negativeSpace" presStyleCnt="0"/>
      <dgm:spPr/>
    </dgm:pt>
    <dgm:pt modelId="{CBA9EAC7-B254-4EAF-B19F-BE67E5CB71BA}" type="pres">
      <dgm:prSet presAssocID="{5D405BDA-5DCD-4008-9E13-DE8C5D86FB63}" presName="childText" presStyleLbl="conFgAcc1" presStyleIdx="0" presStyleCnt="4" custScaleX="94130" custScaleY="67788">
        <dgm:presLayoutVars>
          <dgm:bulletEnabled val="1"/>
        </dgm:presLayoutVars>
      </dgm:prSet>
      <dgm:spPr>
        <a:ln>
          <a:solidFill>
            <a:schemeClr val="accent1">
              <a:lumMod val="75000"/>
            </a:schemeClr>
          </a:solidFill>
        </a:ln>
      </dgm:spPr>
    </dgm:pt>
    <dgm:pt modelId="{ADA2245B-3E19-42CA-A998-8A17101DFE7A}" type="pres">
      <dgm:prSet presAssocID="{D22D68B5-B179-4FC2-ACE3-C1253C2F4A54}" presName="spaceBetweenRectangles" presStyleCnt="0"/>
      <dgm:spPr/>
    </dgm:pt>
    <dgm:pt modelId="{AFF6CA21-3F42-4466-AB0A-082BC48BB6F0}" type="pres">
      <dgm:prSet presAssocID="{5AFA4E00-1C76-4D2C-B8BC-B09EC544ADCD}" presName="parentLin" presStyleCnt="0"/>
      <dgm:spPr/>
    </dgm:pt>
    <dgm:pt modelId="{D41243F7-19C5-4C88-8A52-7D7464AD054A}" type="pres">
      <dgm:prSet presAssocID="{5AFA4E00-1C76-4D2C-B8BC-B09EC544ADC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16334A2-9E7C-4DF1-AB7D-12E6AC02A790}" type="pres">
      <dgm:prSet presAssocID="{5AFA4E00-1C76-4D2C-B8BC-B09EC544ADCD}" presName="parentText" presStyleLbl="node1" presStyleIdx="1" presStyleCnt="4" custScaleX="124585" custScaleY="78041" custLinFactNeighborX="-97277" custLinFactNeighborY="-57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39400-021E-4D47-AB7E-4B98005DC8CD}" type="pres">
      <dgm:prSet presAssocID="{5AFA4E00-1C76-4D2C-B8BC-B09EC544ADCD}" presName="negativeSpace" presStyleCnt="0"/>
      <dgm:spPr/>
    </dgm:pt>
    <dgm:pt modelId="{1EACBB36-FD41-468A-BFDD-2E889FB4FDDC}" type="pres">
      <dgm:prSet presAssocID="{5AFA4E00-1C76-4D2C-B8BC-B09EC544ADCD}" presName="childText" presStyleLbl="conFgAcc1" presStyleIdx="1" presStyleCnt="4" custScaleX="88325" custScaleY="66492" custLinFactNeighborX="1086" custLinFactNeighborY="-13846">
        <dgm:presLayoutVars>
          <dgm:bulletEnabled val="1"/>
        </dgm:presLayoutVars>
      </dgm:prSet>
      <dgm:spPr>
        <a:ln>
          <a:solidFill>
            <a:schemeClr val="accent1">
              <a:lumMod val="75000"/>
            </a:schemeClr>
          </a:solidFill>
        </a:ln>
      </dgm:spPr>
    </dgm:pt>
    <dgm:pt modelId="{E267683A-E168-441A-8DA6-98B6DFD2D939}" type="pres">
      <dgm:prSet presAssocID="{1F92B054-EF52-4645-BB02-A949AF6A9F56}" presName="spaceBetweenRectangles" presStyleCnt="0"/>
      <dgm:spPr/>
    </dgm:pt>
    <dgm:pt modelId="{08C133B0-AA8D-48FD-8698-9FC69CF593F2}" type="pres">
      <dgm:prSet presAssocID="{9D9A0412-5B74-4DB1-B40E-5FF4320EB9C7}" presName="parentLin" presStyleCnt="0"/>
      <dgm:spPr/>
    </dgm:pt>
    <dgm:pt modelId="{6557CF49-2EB5-4C09-A9BC-DB97FFA68626}" type="pres">
      <dgm:prSet presAssocID="{9D9A0412-5B74-4DB1-B40E-5FF4320EB9C7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17927790-72BE-45F2-A041-63B358A15087}" type="pres">
      <dgm:prSet presAssocID="{9D9A0412-5B74-4DB1-B40E-5FF4320EB9C7}" presName="parentText" presStyleLbl="node1" presStyleIdx="2" presStyleCnt="4" custScaleX="119398" custLinFactNeighborX="-100000" custLinFactNeighborY="-78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F5FCC0-E299-4410-AF53-02FB2082C73B}" type="pres">
      <dgm:prSet presAssocID="{9D9A0412-5B74-4DB1-B40E-5FF4320EB9C7}" presName="negativeSpace" presStyleCnt="0"/>
      <dgm:spPr/>
    </dgm:pt>
    <dgm:pt modelId="{491B14FE-62FA-4456-8EA8-9AC986895A15}" type="pres">
      <dgm:prSet presAssocID="{9D9A0412-5B74-4DB1-B40E-5FF4320EB9C7}" presName="childText" presStyleLbl="conFgAcc1" presStyleIdx="2" presStyleCnt="4" custScaleX="84463" custScaleY="68935" custLinFactNeighborX="1265" custLinFactNeighborY="-30734">
        <dgm:presLayoutVars>
          <dgm:bulletEnabled val="1"/>
        </dgm:presLayoutVars>
      </dgm:prSet>
      <dgm:spPr>
        <a:ln>
          <a:solidFill>
            <a:schemeClr val="accent1">
              <a:lumMod val="75000"/>
            </a:schemeClr>
          </a:solidFill>
        </a:ln>
      </dgm:spPr>
    </dgm:pt>
    <dgm:pt modelId="{3E12D6DA-9D9A-40F1-9394-D36C5C6F0127}" type="pres">
      <dgm:prSet presAssocID="{AC660FD8-D303-4AE5-97D7-9EE4F3A60FCE}" presName="spaceBetweenRectangles" presStyleCnt="0"/>
      <dgm:spPr/>
    </dgm:pt>
    <dgm:pt modelId="{B84C6BFA-9B29-48C8-AF2E-1A5BD612D61B}" type="pres">
      <dgm:prSet presAssocID="{CDB59FF1-A002-4F9D-A71F-01850524D77D}" presName="parentLin" presStyleCnt="0"/>
      <dgm:spPr/>
    </dgm:pt>
    <dgm:pt modelId="{A45E6B8D-493C-4E17-8FB2-8F147C50AA9D}" type="pres">
      <dgm:prSet presAssocID="{CDB59FF1-A002-4F9D-A71F-01850524D77D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E2202273-4A6E-46F0-8F28-DDB9B67E31DD}" type="pres">
      <dgm:prSet presAssocID="{CDB59FF1-A002-4F9D-A71F-01850524D77D}" presName="parentText" presStyleLbl="node1" presStyleIdx="3" presStyleCnt="4" custScaleX="113416" custScaleY="116826" custLinFactNeighborX="-94412" custLinFactNeighborY="-79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F71CF-2A7C-4E63-AADF-6663BB75C0A3}" type="pres">
      <dgm:prSet presAssocID="{CDB59FF1-A002-4F9D-A71F-01850524D77D}" presName="negativeSpace" presStyleCnt="0"/>
      <dgm:spPr/>
    </dgm:pt>
    <dgm:pt modelId="{32A12219-99FA-4DC2-A908-D83A0DBE30BA}" type="pres">
      <dgm:prSet presAssocID="{CDB59FF1-A002-4F9D-A71F-01850524D77D}" presName="childText" presStyleLbl="conFgAcc1" presStyleIdx="3" presStyleCnt="4" custScaleX="80579" custScaleY="67965" custLinFactNeighborX="1086" custLinFactNeighborY="-2975">
        <dgm:presLayoutVars>
          <dgm:bulletEnabled val="1"/>
        </dgm:presLayoutVars>
      </dgm:prSet>
      <dgm:spPr>
        <a:ln>
          <a:solidFill>
            <a:schemeClr val="accent1">
              <a:lumMod val="75000"/>
            </a:schemeClr>
          </a:solidFill>
        </a:ln>
      </dgm:spPr>
    </dgm:pt>
  </dgm:ptLst>
  <dgm:cxnLst>
    <dgm:cxn modelId="{D656B4B5-601F-45F2-9CD3-1DD0C8D32ABA}" type="presOf" srcId="{5AFA4E00-1C76-4D2C-B8BC-B09EC544ADCD}" destId="{D41243F7-19C5-4C88-8A52-7D7464AD054A}" srcOrd="0" destOrd="0" presId="urn:microsoft.com/office/officeart/2005/8/layout/list1"/>
    <dgm:cxn modelId="{887F8B2B-4679-474E-B268-33EE012A975D}" type="presOf" srcId="{5D405BDA-5DCD-4008-9E13-DE8C5D86FB63}" destId="{1F53F66F-894E-41F6-94B4-8CEF3C24FB8A}" srcOrd="0" destOrd="0" presId="urn:microsoft.com/office/officeart/2005/8/layout/list1"/>
    <dgm:cxn modelId="{848A6196-D594-4513-B088-7C3FDB896618}" srcId="{20E0454D-340D-4C3D-9467-BD3A8DCEAADF}" destId="{5AFA4E00-1C76-4D2C-B8BC-B09EC544ADCD}" srcOrd="1" destOrd="0" parTransId="{210E1E04-C616-45CF-B224-C6C25DA9F478}" sibTransId="{1F92B054-EF52-4645-BB02-A949AF6A9F56}"/>
    <dgm:cxn modelId="{DC265140-29B7-488B-AC89-D8A611AAEE80}" type="presOf" srcId="{20E0454D-340D-4C3D-9467-BD3A8DCEAADF}" destId="{49B39453-DA4E-47FA-AF61-8FEE348EDAC1}" srcOrd="0" destOrd="0" presId="urn:microsoft.com/office/officeart/2005/8/layout/list1"/>
    <dgm:cxn modelId="{4F79B12C-BCC8-4005-A2EC-FA46BF506379}" type="presOf" srcId="{5AFA4E00-1C76-4D2C-B8BC-B09EC544ADCD}" destId="{616334A2-9E7C-4DF1-AB7D-12E6AC02A790}" srcOrd="1" destOrd="0" presId="urn:microsoft.com/office/officeart/2005/8/layout/list1"/>
    <dgm:cxn modelId="{9E964B8E-0C6F-46F4-BA14-A51E4C88FF32}" type="presOf" srcId="{CDB59FF1-A002-4F9D-A71F-01850524D77D}" destId="{A45E6B8D-493C-4E17-8FB2-8F147C50AA9D}" srcOrd="0" destOrd="0" presId="urn:microsoft.com/office/officeart/2005/8/layout/list1"/>
    <dgm:cxn modelId="{9554F03E-66D9-4682-8F29-2B3DE9CC13E8}" type="presOf" srcId="{9D9A0412-5B74-4DB1-B40E-5FF4320EB9C7}" destId="{6557CF49-2EB5-4C09-A9BC-DB97FFA68626}" srcOrd="0" destOrd="0" presId="urn:microsoft.com/office/officeart/2005/8/layout/list1"/>
    <dgm:cxn modelId="{28A46BF2-B74A-48E1-8771-6F36632F53E1}" type="presOf" srcId="{CDB59FF1-A002-4F9D-A71F-01850524D77D}" destId="{E2202273-4A6E-46F0-8F28-DDB9B67E31DD}" srcOrd="1" destOrd="0" presId="urn:microsoft.com/office/officeart/2005/8/layout/list1"/>
    <dgm:cxn modelId="{DF12B8AD-4E7B-40C7-B9E5-D137C0AB9F9B}" srcId="{20E0454D-340D-4C3D-9467-BD3A8DCEAADF}" destId="{CDB59FF1-A002-4F9D-A71F-01850524D77D}" srcOrd="3" destOrd="0" parTransId="{AC6ECAA4-A602-4CB4-9B04-8566039BD957}" sibTransId="{6661DAED-DC6D-48F4-84CB-1707C7E82D77}"/>
    <dgm:cxn modelId="{0CB0270E-F910-46E9-AB7F-088EFB0BBB8F}" type="presOf" srcId="{5D405BDA-5DCD-4008-9E13-DE8C5D86FB63}" destId="{2D4BA293-004E-4E92-8577-0BB80D73AFBA}" srcOrd="1" destOrd="0" presId="urn:microsoft.com/office/officeart/2005/8/layout/list1"/>
    <dgm:cxn modelId="{1227F7DB-7738-4A6B-9440-D2D4FAC35A01}" srcId="{20E0454D-340D-4C3D-9467-BD3A8DCEAADF}" destId="{9D9A0412-5B74-4DB1-B40E-5FF4320EB9C7}" srcOrd="2" destOrd="0" parTransId="{6CA5E65E-0321-41E3-A399-8C64C8345CE2}" sibTransId="{AC660FD8-D303-4AE5-97D7-9EE4F3A60FCE}"/>
    <dgm:cxn modelId="{4C9B22B5-C2FA-4E84-A840-621CD408A34C}" type="presOf" srcId="{9D9A0412-5B74-4DB1-B40E-5FF4320EB9C7}" destId="{17927790-72BE-45F2-A041-63B358A15087}" srcOrd="1" destOrd="0" presId="urn:microsoft.com/office/officeart/2005/8/layout/list1"/>
    <dgm:cxn modelId="{D3298395-0392-4EBA-82AC-79747A0FA867}" srcId="{20E0454D-340D-4C3D-9467-BD3A8DCEAADF}" destId="{5D405BDA-5DCD-4008-9E13-DE8C5D86FB63}" srcOrd="0" destOrd="0" parTransId="{ED1C610A-E1AA-4227-83BB-ED5F61F03114}" sibTransId="{D22D68B5-B179-4FC2-ACE3-C1253C2F4A54}"/>
    <dgm:cxn modelId="{40576D97-3E9D-4E7F-9308-0E4148DE74B9}" type="presParOf" srcId="{49B39453-DA4E-47FA-AF61-8FEE348EDAC1}" destId="{691F4454-B0E1-4F5B-BB55-067132F79BE5}" srcOrd="0" destOrd="0" presId="urn:microsoft.com/office/officeart/2005/8/layout/list1"/>
    <dgm:cxn modelId="{B9548DA1-985A-47F8-B628-012BE2AECE29}" type="presParOf" srcId="{691F4454-B0E1-4F5B-BB55-067132F79BE5}" destId="{1F53F66F-894E-41F6-94B4-8CEF3C24FB8A}" srcOrd="0" destOrd="0" presId="urn:microsoft.com/office/officeart/2005/8/layout/list1"/>
    <dgm:cxn modelId="{C60CAF88-74BE-4693-887E-142BDCABC3CC}" type="presParOf" srcId="{691F4454-B0E1-4F5B-BB55-067132F79BE5}" destId="{2D4BA293-004E-4E92-8577-0BB80D73AFBA}" srcOrd="1" destOrd="0" presId="urn:microsoft.com/office/officeart/2005/8/layout/list1"/>
    <dgm:cxn modelId="{F77B764D-C0DD-412A-8791-812F1944E9D2}" type="presParOf" srcId="{49B39453-DA4E-47FA-AF61-8FEE348EDAC1}" destId="{FBD705B7-DF9C-44AE-B7F8-F2CB99B59EF6}" srcOrd="1" destOrd="0" presId="urn:microsoft.com/office/officeart/2005/8/layout/list1"/>
    <dgm:cxn modelId="{681ABE29-CF99-4DC9-9139-792825A26C7C}" type="presParOf" srcId="{49B39453-DA4E-47FA-AF61-8FEE348EDAC1}" destId="{CBA9EAC7-B254-4EAF-B19F-BE67E5CB71BA}" srcOrd="2" destOrd="0" presId="urn:microsoft.com/office/officeart/2005/8/layout/list1"/>
    <dgm:cxn modelId="{D22CA5DC-1156-4138-A061-EF017D764226}" type="presParOf" srcId="{49B39453-DA4E-47FA-AF61-8FEE348EDAC1}" destId="{ADA2245B-3E19-42CA-A998-8A17101DFE7A}" srcOrd="3" destOrd="0" presId="urn:microsoft.com/office/officeart/2005/8/layout/list1"/>
    <dgm:cxn modelId="{033CE0EB-26A5-4EFA-BDD8-92F10DA39D06}" type="presParOf" srcId="{49B39453-DA4E-47FA-AF61-8FEE348EDAC1}" destId="{AFF6CA21-3F42-4466-AB0A-082BC48BB6F0}" srcOrd="4" destOrd="0" presId="urn:microsoft.com/office/officeart/2005/8/layout/list1"/>
    <dgm:cxn modelId="{86ECA0A9-0545-4AF2-A433-0ED2550A6B3F}" type="presParOf" srcId="{AFF6CA21-3F42-4466-AB0A-082BC48BB6F0}" destId="{D41243F7-19C5-4C88-8A52-7D7464AD054A}" srcOrd="0" destOrd="0" presId="urn:microsoft.com/office/officeart/2005/8/layout/list1"/>
    <dgm:cxn modelId="{41C82572-E307-475F-BC8B-071EAB8B3564}" type="presParOf" srcId="{AFF6CA21-3F42-4466-AB0A-082BC48BB6F0}" destId="{616334A2-9E7C-4DF1-AB7D-12E6AC02A790}" srcOrd="1" destOrd="0" presId="urn:microsoft.com/office/officeart/2005/8/layout/list1"/>
    <dgm:cxn modelId="{F780FAE3-5D50-46A9-A55C-5AD475E5675B}" type="presParOf" srcId="{49B39453-DA4E-47FA-AF61-8FEE348EDAC1}" destId="{FA639400-021E-4D47-AB7E-4B98005DC8CD}" srcOrd="5" destOrd="0" presId="urn:microsoft.com/office/officeart/2005/8/layout/list1"/>
    <dgm:cxn modelId="{751A012C-2316-46BE-8A2B-976954C7AC5A}" type="presParOf" srcId="{49B39453-DA4E-47FA-AF61-8FEE348EDAC1}" destId="{1EACBB36-FD41-468A-BFDD-2E889FB4FDDC}" srcOrd="6" destOrd="0" presId="urn:microsoft.com/office/officeart/2005/8/layout/list1"/>
    <dgm:cxn modelId="{5FCFD978-C9FA-49E1-8807-B3A817D8CED8}" type="presParOf" srcId="{49B39453-DA4E-47FA-AF61-8FEE348EDAC1}" destId="{E267683A-E168-441A-8DA6-98B6DFD2D939}" srcOrd="7" destOrd="0" presId="urn:microsoft.com/office/officeart/2005/8/layout/list1"/>
    <dgm:cxn modelId="{F002048B-CC36-4D41-9B29-DBC8E8FE96C5}" type="presParOf" srcId="{49B39453-DA4E-47FA-AF61-8FEE348EDAC1}" destId="{08C133B0-AA8D-48FD-8698-9FC69CF593F2}" srcOrd="8" destOrd="0" presId="urn:microsoft.com/office/officeart/2005/8/layout/list1"/>
    <dgm:cxn modelId="{671AF121-25D9-4311-8339-8083B35064F5}" type="presParOf" srcId="{08C133B0-AA8D-48FD-8698-9FC69CF593F2}" destId="{6557CF49-2EB5-4C09-A9BC-DB97FFA68626}" srcOrd="0" destOrd="0" presId="urn:microsoft.com/office/officeart/2005/8/layout/list1"/>
    <dgm:cxn modelId="{7BB755D2-F167-46C5-AF7E-40CCF6735896}" type="presParOf" srcId="{08C133B0-AA8D-48FD-8698-9FC69CF593F2}" destId="{17927790-72BE-45F2-A041-63B358A15087}" srcOrd="1" destOrd="0" presId="urn:microsoft.com/office/officeart/2005/8/layout/list1"/>
    <dgm:cxn modelId="{987BFD61-7EED-44E4-983B-D4C12AF5F8AC}" type="presParOf" srcId="{49B39453-DA4E-47FA-AF61-8FEE348EDAC1}" destId="{6FF5FCC0-E299-4410-AF53-02FB2082C73B}" srcOrd="9" destOrd="0" presId="urn:microsoft.com/office/officeart/2005/8/layout/list1"/>
    <dgm:cxn modelId="{5EC2A83B-35C2-4992-9F5B-590934A33F10}" type="presParOf" srcId="{49B39453-DA4E-47FA-AF61-8FEE348EDAC1}" destId="{491B14FE-62FA-4456-8EA8-9AC986895A15}" srcOrd="10" destOrd="0" presId="urn:microsoft.com/office/officeart/2005/8/layout/list1"/>
    <dgm:cxn modelId="{4AF3D31E-2724-46D4-89C4-600142D7E3F9}" type="presParOf" srcId="{49B39453-DA4E-47FA-AF61-8FEE348EDAC1}" destId="{3E12D6DA-9D9A-40F1-9394-D36C5C6F0127}" srcOrd="11" destOrd="0" presId="urn:microsoft.com/office/officeart/2005/8/layout/list1"/>
    <dgm:cxn modelId="{36EE00A0-7E1C-438B-A6B3-89D9C8411578}" type="presParOf" srcId="{49B39453-DA4E-47FA-AF61-8FEE348EDAC1}" destId="{B84C6BFA-9B29-48C8-AF2E-1A5BD612D61B}" srcOrd="12" destOrd="0" presId="urn:microsoft.com/office/officeart/2005/8/layout/list1"/>
    <dgm:cxn modelId="{6AC9B9E1-E1EB-4349-8439-6B20CF451288}" type="presParOf" srcId="{B84C6BFA-9B29-48C8-AF2E-1A5BD612D61B}" destId="{A45E6B8D-493C-4E17-8FB2-8F147C50AA9D}" srcOrd="0" destOrd="0" presId="urn:microsoft.com/office/officeart/2005/8/layout/list1"/>
    <dgm:cxn modelId="{49067424-5FE6-4469-9B89-C2331C232C38}" type="presParOf" srcId="{B84C6BFA-9B29-48C8-AF2E-1A5BD612D61B}" destId="{E2202273-4A6E-46F0-8F28-DDB9B67E31DD}" srcOrd="1" destOrd="0" presId="urn:microsoft.com/office/officeart/2005/8/layout/list1"/>
    <dgm:cxn modelId="{E4F48C3A-7393-4EBD-BDD3-4F49A48B90ED}" type="presParOf" srcId="{49B39453-DA4E-47FA-AF61-8FEE348EDAC1}" destId="{9D3F71CF-2A7C-4E63-AADF-6663BB75C0A3}" srcOrd="13" destOrd="0" presId="urn:microsoft.com/office/officeart/2005/8/layout/list1"/>
    <dgm:cxn modelId="{21E2168C-8790-4A3E-9F17-5FF74704F1E4}" type="presParOf" srcId="{49B39453-DA4E-47FA-AF61-8FEE348EDAC1}" destId="{32A12219-99FA-4DC2-A908-D83A0DBE30B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A9EAC7-B254-4EAF-B19F-BE67E5CB71BA}">
      <dsp:nvSpPr>
        <dsp:cNvPr id="0" name=""/>
        <dsp:cNvSpPr/>
      </dsp:nvSpPr>
      <dsp:spPr>
        <a:xfrm>
          <a:off x="0" y="887839"/>
          <a:ext cx="7136008" cy="4783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4BA293-004E-4E92-8577-0BB80D73AFBA}">
      <dsp:nvSpPr>
        <dsp:cNvPr id="0" name=""/>
        <dsp:cNvSpPr/>
      </dsp:nvSpPr>
      <dsp:spPr>
        <a:xfrm>
          <a:off x="0" y="0"/>
          <a:ext cx="7029692" cy="1288921"/>
        </a:xfrm>
        <a:prstGeom prst="round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581" tIns="0" rIns="200581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Контроль бюджетного процесса в части обеспечения бюджетной устойчивости и сбалансированности бюджета города Твери, </a:t>
          </a:r>
          <a:r>
            <a:rPr lang="ru-RU" sz="1600" b="1" kern="1200" dirty="0" smtClean="0">
              <a:solidFill>
                <a:prstClr val="black"/>
              </a:solidFill>
            </a:rPr>
            <a:t>исходя из сложившейся экономической ситуации в стране, вызванной распространением новой коронавирусной инфекции и принятием мер по устранению ее последствий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62920" y="62920"/>
        <a:ext cx="6903852" cy="1163081"/>
      </dsp:txXfrm>
    </dsp:sp>
    <dsp:sp modelId="{1EACBB36-FD41-468A-BFDD-2E889FB4FDDC}">
      <dsp:nvSpPr>
        <dsp:cNvPr id="0" name=""/>
        <dsp:cNvSpPr/>
      </dsp:nvSpPr>
      <dsp:spPr>
        <a:xfrm>
          <a:off x="82329" y="1728191"/>
          <a:ext cx="6695930" cy="4691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6334A2-9E7C-4DF1-AB7D-12E6AC02A790}">
      <dsp:nvSpPr>
        <dsp:cNvPr id="0" name=""/>
        <dsp:cNvSpPr/>
      </dsp:nvSpPr>
      <dsp:spPr>
        <a:xfrm>
          <a:off x="10321" y="1469923"/>
          <a:ext cx="6611364" cy="645055"/>
        </a:xfrm>
        <a:prstGeom prst="round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581" tIns="0" rIns="200581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Контроль мероприятий, направленных на поэтапное снижение дефицита бюджета города Твери, снижение муниципального долга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1810" y="1501412"/>
        <a:ext cx="6548386" cy="582077"/>
      </dsp:txXfrm>
    </dsp:sp>
    <dsp:sp modelId="{491B14FE-62FA-4456-8EA8-9AC986895A15}">
      <dsp:nvSpPr>
        <dsp:cNvPr id="0" name=""/>
        <dsp:cNvSpPr/>
      </dsp:nvSpPr>
      <dsp:spPr>
        <a:xfrm>
          <a:off x="95899" y="2736304"/>
          <a:ext cx="6403151" cy="4864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27790-72BE-45F2-A041-63B358A15087}">
      <dsp:nvSpPr>
        <dsp:cNvPr id="0" name=""/>
        <dsp:cNvSpPr/>
      </dsp:nvSpPr>
      <dsp:spPr>
        <a:xfrm>
          <a:off x="0" y="2304254"/>
          <a:ext cx="6336105" cy="826560"/>
        </a:xfrm>
        <a:prstGeom prst="round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581" tIns="0" rIns="200581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Анализ исполнения действующих расходных обязательств, недопущение принятия новых расходных обязательств, не обеспеченных доходными источниками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0349" y="2344603"/>
        <a:ext cx="6255407" cy="745862"/>
      </dsp:txXfrm>
    </dsp:sp>
    <dsp:sp modelId="{32A12219-99FA-4DC2-A908-D83A0DBE30BA}">
      <dsp:nvSpPr>
        <dsp:cNvPr id="0" name=""/>
        <dsp:cNvSpPr/>
      </dsp:nvSpPr>
      <dsp:spPr>
        <a:xfrm>
          <a:off x="82329" y="3960441"/>
          <a:ext cx="6108705" cy="4795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202273-4A6E-46F0-8F28-DDB9B67E31DD}">
      <dsp:nvSpPr>
        <dsp:cNvPr id="0" name=""/>
        <dsp:cNvSpPr/>
      </dsp:nvSpPr>
      <dsp:spPr>
        <a:xfrm>
          <a:off x="21181" y="3354841"/>
          <a:ext cx="6018657" cy="965636"/>
        </a:xfrm>
        <a:prstGeom prst="round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581" tIns="0" rIns="200581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ysClr val="windowText" lastClr="000000"/>
              </a:solidFill>
            </a:rPr>
            <a:t>Контроль за целевым и эффективным использованием средств бюджета города, направленных на обеспечение деятельности муниципальных предприятий и учреждений</a:t>
          </a:r>
          <a:endParaRPr lang="ru-RU" sz="1600" b="1" kern="1200" dirty="0">
            <a:solidFill>
              <a:sysClr val="windowText" lastClr="000000"/>
            </a:solidFill>
          </a:endParaRPr>
        </a:p>
      </dsp:txBody>
      <dsp:txXfrm>
        <a:off x="68319" y="3401979"/>
        <a:ext cx="5924381" cy="871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4" y="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429BB-807D-4092-B6D9-9A12B14755AE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4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56B49-CB45-4D92-A75D-31B8AB979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257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1BB3-976D-4946-92B0-2737EB7A0D81}" type="datetime1">
              <a:rPr lang="ru-RU" smtClean="0"/>
              <a:t>10.06.2021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3174-B5BB-4466-AF0E-72D3ACDF4D5E}" type="datetime1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2616-E04F-48D8-9165-7BC293E209AC}" type="datetime1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6EBB-D4AD-4C2E-886B-A71AE3322589}" type="datetime1">
              <a:rPr lang="ru-RU" smtClean="0"/>
              <a:t>10.06.2021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1602-4E99-4F4F-8558-93B9545428DD}" type="datetime1">
              <a:rPr lang="ru-RU" smtClean="0"/>
              <a:t>10.06.2021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B804-B0AD-4A89-9261-C6C4E71D9DF9}" type="datetime1">
              <a:rPr lang="ru-RU" smtClean="0"/>
              <a:t>10.06.2021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2CD1-E80A-434F-A35D-660AC18A64C1}" type="datetime1">
              <a:rPr lang="ru-RU" smtClean="0"/>
              <a:t>10.06.2021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6D64-C68A-4A02-8480-7CCF86A02CF7}" type="datetime1">
              <a:rPr lang="ru-RU" smtClean="0"/>
              <a:t>10.06.2021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48AA-ABA8-4EA2-9C41-B9EDF21FB5D0}" type="datetime1">
              <a:rPr lang="ru-RU" smtClean="0"/>
              <a:t>10.06.2021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EE38-161C-4B59-B4F4-2725E75EF0DB}" type="datetime1">
              <a:rPr lang="ru-RU" smtClean="0"/>
              <a:t>10.06.2021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E6D5-6D76-464C-B06D-ECD4FEDDD7F4}" type="datetime1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4086BE-F9F6-443E-8FD3-05BBA14433D5}" type="datetime1">
              <a:rPr lang="ru-RU" smtClean="0"/>
              <a:t>10.06.2021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1000" y="332656"/>
            <a:ext cx="8458200" cy="5688632"/>
          </a:xfrm>
        </p:spPr>
        <p:txBody>
          <a:bodyPr>
            <a:normAutofit fontScale="77500" lnSpcReduction="20000"/>
          </a:bodyPr>
          <a:lstStyle/>
          <a:p>
            <a:pPr algn="ctr"/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7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anose="02040502050405020303" pitchFamily="18" charset="0"/>
              </a:rPr>
              <a:t>ОТЧЕТ</a:t>
            </a:r>
            <a:endParaRPr lang="ru-RU" sz="7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>
              <a:lnSpc>
                <a:spcPct val="120000"/>
              </a:lnSpc>
            </a:pPr>
            <a:endParaRPr lang="ru-RU" sz="13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lnSpc>
                <a:spcPct val="134000"/>
              </a:lnSpc>
            </a:pPr>
            <a:r>
              <a:rPr lang="ru-RU" sz="4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anose="02040502050405020303" pitchFamily="18" charset="0"/>
              </a:rPr>
              <a:t>О ДЕЯТЕЛЬНОСТИ</a:t>
            </a:r>
          </a:p>
          <a:p>
            <a:pPr algn="ctr">
              <a:lnSpc>
                <a:spcPct val="134000"/>
              </a:lnSpc>
            </a:pPr>
            <a:r>
              <a:rPr lang="ru-RU" sz="4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anose="02040502050405020303" pitchFamily="18" charset="0"/>
              </a:rPr>
              <a:t>КОНТРОЛЬНО-СЧЕТНОЙ</a:t>
            </a:r>
            <a:r>
              <a:rPr lang="ru-RU" sz="4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anose="02040502050405020303" pitchFamily="18" charset="0"/>
              </a:rPr>
              <a:t> </a:t>
            </a:r>
            <a:r>
              <a:rPr lang="ru-RU" sz="4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anose="02040502050405020303" pitchFamily="18" charset="0"/>
              </a:rPr>
              <a:t>ПАЛАТЫ</a:t>
            </a:r>
          </a:p>
          <a:p>
            <a:pPr algn="ctr"/>
            <a:r>
              <a:rPr lang="ru-RU" sz="4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anose="02040502050405020303" pitchFamily="18" charset="0"/>
              </a:rPr>
              <a:t>ГОРОДА ТВЕРИ</a:t>
            </a:r>
            <a:endParaRPr lang="ru-RU" sz="4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ru-RU" sz="1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ru-RU" sz="1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ru-RU" sz="4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anose="02040502050405020303" pitchFamily="18" charset="0"/>
              </a:rPr>
              <a:t>ЗА </a:t>
            </a:r>
            <a:r>
              <a:rPr lang="ru-RU" sz="5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anose="02040502050405020303" pitchFamily="18" charset="0"/>
              </a:rPr>
              <a:t>2020</a:t>
            </a:r>
            <a:r>
              <a:rPr lang="ru-RU" sz="4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anose="02040502050405020303" pitchFamily="18" charset="0"/>
              </a:rPr>
              <a:t> ГОД</a:t>
            </a:r>
          </a:p>
          <a:p>
            <a:pPr algn="ctr"/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2800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6" name="Рисунок 5" descr="&amp;Tcy;&amp;vcy;&amp;iecy;&amp;rcy;&amp;scy;&amp;kcy;&amp;acy;&amp;yacy; &amp;gcy;&amp;ocy;&amp;rcy;&amp;ocy;&amp;dcy;&amp;scy;&amp;kcy;&amp;acy;&amp;yacy; &amp;Dcy;&amp;ucy;&amp;mcy;&amp;acy;"/>
          <p:cNvPicPr/>
          <p:nvPr/>
        </p:nvPicPr>
        <p:blipFill>
          <a:blip r:embed="rId2"/>
          <a:srcRect r="69905"/>
          <a:stretch>
            <a:fillRect/>
          </a:stretch>
        </p:blipFill>
        <p:spPr bwMode="auto">
          <a:xfrm>
            <a:off x="611560" y="692696"/>
            <a:ext cx="1008112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102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692696"/>
            <a:ext cx="8210872" cy="5387429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ПОСЛЕДУЮЩИЙ КОНТРОЛЬ </a:t>
            </a: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/>
              <a:t>10</a:t>
            </a:fld>
            <a:endParaRPr lang="ru-RU" b="1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5893"/>
            <a:ext cx="821937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города 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pic>
        <p:nvPicPr>
          <p:cNvPr id="5" name="Рисунок 4" descr="&amp;Tcy;&amp;vcy;&amp;iecy;&amp;rcy;&amp;scy;&amp;kcy;&amp;acy;&amp;yacy; &amp;gcy;&amp;ocy;&amp;rcy;&amp;ocy;&amp;dcy;&amp;scy;&amp;kcy;&amp;acy;&amp;yacy; &amp;Dcy;&amp;ucy;&amp;mcy;&amp;acy;"/>
          <p:cNvPicPr/>
          <p:nvPr/>
        </p:nvPicPr>
        <p:blipFill>
          <a:blip r:embed="rId2"/>
          <a:srcRect r="69905"/>
          <a:stretch>
            <a:fillRect/>
          </a:stretch>
        </p:blipFill>
        <p:spPr bwMode="auto">
          <a:xfrm>
            <a:off x="107504" y="1"/>
            <a:ext cx="674296" cy="53962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Штриховая стрелка вправо 5"/>
          <p:cNvSpPr>
            <a:spLocks noChangeArrowheads="1"/>
          </p:cNvSpPr>
          <p:nvPr/>
        </p:nvSpPr>
        <p:spPr bwMode="auto">
          <a:xfrm>
            <a:off x="2555776" y="3013329"/>
            <a:ext cx="1026418" cy="612632"/>
          </a:xfrm>
          <a:prstGeom prst="stripedRightArrow">
            <a:avLst>
              <a:gd name="adj1" fmla="val 50000"/>
              <a:gd name="adj2" fmla="val 44231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effectLst/>
                <a:latin typeface="Calibri"/>
                <a:ea typeface="Calibri"/>
                <a:cs typeface="Times New Roman"/>
              </a:rPr>
              <a:t>в </a:t>
            </a:r>
            <a:r>
              <a:rPr lang="ru-RU" sz="1400" b="1" dirty="0" smtClean="0">
                <a:effectLst/>
                <a:latin typeface="Calibri"/>
                <a:ea typeface="Calibri"/>
                <a:cs typeface="Times New Roman"/>
              </a:rPr>
              <a:t>части</a:t>
            </a:r>
            <a:endParaRPr lang="ru-RU" sz="1400" b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>
            <a:spLocks noChangeArrowheads="1"/>
          </p:cNvSpPr>
          <p:nvPr/>
        </p:nvSpPr>
        <p:spPr bwMode="auto">
          <a:xfrm>
            <a:off x="3713322" y="2357636"/>
            <a:ext cx="4968554" cy="565785"/>
          </a:xfrm>
          <a:prstGeom prst="roundRect">
            <a:avLst>
              <a:gd name="adj" fmla="val 16667"/>
            </a:avLst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 smtClean="0">
                <a:effectLst/>
                <a:ea typeface="Calibri"/>
                <a:cs typeface="Times New Roman"/>
              </a:rPr>
              <a:t>Нарушения при формировании и исполнении бюджетов: 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21 нарушение на сумму 60 497,8 тыс</a:t>
            </a:r>
            <a:r>
              <a:rPr lang="ru-RU" sz="1400" b="1" dirty="0">
                <a:solidFill>
                  <a:srgbClr val="C00000"/>
                </a:solidFill>
                <a:effectLst/>
                <a:ea typeface="Calibri"/>
                <a:cs typeface="Times New Roman"/>
              </a:rPr>
              <a:t>. руб.</a:t>
            </a:r>
            <a:endParaRPr lang="ru-RU" sz="1200" dirty="0">
              <a:effectLst/>
              <a:ea typeface="Calibri"/>
              <a:cs typeface="Times New Roman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>
            <a:spLocks noChangeArrowheads="1"/>
          </p:cNvSpPr>
          <p:nvPr/>
        </p:nvSpPr>
        <p:spPr bwMode="auto">
          <a:xfrm>
            <a:off x="3731873" y="3922749"/>
            <a:ext cx="4968556" cy="792088"/>
          </a:xfrm>
          <a:prstGeom prst="roundRect">
            <a:avLst>
              <a:gd name="adj" fmla="val 16667"/>
            </a:avLst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 smtClean="0">
                <a:effectLst/>
                <a:ea typeface="Calibri"/>
                <a:cs typeface="Times New Roman"/>
              </a:rPr>
              <a:t>Нарушения в сфере управления и распоряжения муниципальной собственностью: </a:t>
            </a:r>
            <a:r>
              <a:rPr lang="ru-RU" sz="1400" b="1" dirty="0">
                <a:solidFill>
                  <a:srgbClr val="C00000"/>
                </a:solidFill>
                <a:ea typeface="Calibri"/>
                <a:cs typeface="Times New Roman"/>
              </a:rPr>
              <a:t>1</a:t>
            </a:r>
            <a:r>
              <a:rPr lang="ru-RU" sz="14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9 </a:t>
            </a:r>
            <a:r>
              <a:rPr lang="ru-RU" sz="1400" b="1" dirty="0">
                <a:solidFill>
                  <a:srgbClr val="C00000"/>
                </a:solidFill>
                <a:effectLst/>
                <a:ea typeface="Calibri"/>
                <a:cs typeface="Times New Roman"/>
              </a:rPr>
              <a:t>нарушений на </a:t>
            </a:r>
            <a:r>
              <a:rPr lang="ru-RU" sz="14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сумму    3 469,2 тыс</a:t>
            </a:r>
            <a:r>
              <a:rPr lang="ru-RU" sz="1400" b="1" dirty="0">
                <a:solidFill>
                  <a:srgbClr val="C00000"/>
                </a:solidFill>
                <a:effectLst/>
                <a:ea typeface="Calibri"/>
                <a:cs typeface="Times New Roman"/>
              </a:rPr>
              <a:t>. руб.</a:t>
            </a:r>
            <a:endParaRPr lang="ru-RU" sz="1200" dirty="0">
              <a:effectLst/>
              <a:ea typeface="Calibri"/>
              <a:cs typeface="Times New Roman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>
            <a:spLocks noChangeArrowheads="1"/>
          </p:cNvSpPr>
          <p:nvPr/>
        </p:nvSpPr>
        <p:spPr bwMode="auto">
          <a:xfrm>
            <a:off x="3707900" y="3013329"/>
            <a:ext cx="4968555" cy="810784"/>
          </a:xfrm>
          <a:prstGeom prst="roundRect">
            <a:avLst>
              <a:gd name="adj" fmla="val 16667"/>
            </a:avLst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 smtClean="0">
                <a:effectLst/>
                <a:ea typeface="Calibri"/>
                <a:cs typeface="Times New Roman"/>
              </a:rPr>
              <a:t>Нарушения ведения бухгалтерского учета, составление и предоставление финансовой отчетности: </a:t>
            </a:r>
            <a:r>
              <a:rPr lang="ru-RU" sz="14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44 нарушения </a:t>
            </a:r>
            <a:r>
              <a:rPr lang="ru-RU" sz="1400" b="1" dirty="0">
                <a:solidFill>
                  <a:srgbClr val="C00000"/>
                </a:solidFill>
                <a:effectLst/>
                <a:ea typeface="Calibri"/>
                <a:cs typeface="Times New Roman"/>
              </a:rPr>
              <a:t>на сумму </a:t>
            </a:r>
            <a:r>
              <a:rPr lang="ru-RU" sz="14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 86 770,8 тыс</a:t>
            </a:r>
            <a:r>
              <a:rPr lang="ru-RU" sz="1400" b="1" dirty="0">
                <a:solidFill>
                  <a:srgbClr val="C00000"/>
                </a:solidFill>
                <a:effectLst/>
                <a:ea typeface="Calibri"/>
                <a:cs typeface="Times New Roman"/>
              </a:rPr>
              <a:t>. руб.</a:t>
            </a:r>
            <a:endParaRPr lang="ru-RU" sz="1200" dirty="0">
              <a:effectLst/>
              <a:ea typeface="Calibri"/>
              <a:cs typeface="Times New Roman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048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5720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>
            <a:spLocks noChangeArrowheads="1"/>
          </p:cNvSpPr>
          <p:nvPr/>
        </p:nvSpPr>
        <p:spPr bwMode="auto">
          <a:xfrm>
            <a:off x="3707901" y="4797152"/>
            <a:ext cx="4968555" cy="565785"/>
          </a:xfrm>
          <a:prstGeom prst="roundRect">
            <a:avLst>
              <a:gd name="adj" fmla="val 16667"/>
            </a:avLst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>
                <a:ea typeface="Calibri"/>
                <a:cs typeface="Times New Roman"/>
              </a:rPr>
              <a:t>Нарушения при осуществлении муниципальных </a:t>
            </a:r>
            <a:r>
              <a:rPr lang="ru-RU" sz="1400" b="1" dirty="0" smtClean="0">
                <a:ea typeface="Calibri"/>
                <a:cs typeface="Times New Roman"/>
              </a:rPr>
              <a:t>закупок:    </a:t>
            </a:r>
            <a:r>
              <a:rPr lang="ru-RU" sz="14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23 нарушения на сумму 18 243,5 тыс</a:t>
            </a:r>
            <a:r>
              <a:rPr lang="ru-RU" sz="1400" b="1" dirty="0">
                <a:solidFill>
                  <a:srgbClr val="C00000"/>
                </a:solidFill>
                <a:effectLst/>
                <a:ea typeface="Calibri"/>
                <a:cs typeface="Times New Roman"/>
              </a:rPr>
              <a:t>. руб.</a:t>
            </a:r>
            <a:endParaRPr lang="ru-RU" sz="1200" dirty="0">
              <a:effectLst/>
              <a:ea typeface="Calibri"/>
              <a:cs typeface="Times New Roman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1043608" y="1140242"/>
            <a:ext cx="75234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>
              <a:buClr>
                <a:srgbClr val="7FD13B"/>
              </a:buClr>
            </a:pPr>
            <a:r>
              <a:rPr lang="ru-RU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контрольные и экспертно-аналитические мероприятия</a:t>
            </a:r>
          </a:p>
        </p:txBody>
      </p:sp>
      <p:sp>
        <p:nvSpPr>
          <p:cNvPr id="21" name="Скругленный прямоугольник 20"/>
          <p:cNvSpPr>
            <a:spLocks noChangeArrowheads="1"/>
          </p:cNvSpPr>
          <p:nvPr/>
        </p:nvSpPr>
        <p:spPr bwMode="auto">
          <a:xfrm>
            <a:off x="3707901" y="5445224"/>
            <a:ext cx="4968556" cy="504056"/>
          </a:xfrm>
          <a:prstGeom prst="roundRect">
            <a:avLst>
              <a:gd name="adj" fmla="val 16667"/>
            </a:avLst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effectLst/>
                <a:ea typeface="Calibri"/>
                <a:cs typeface="Times New Roman"/>
              </a:rPr>
              <a:t>Иные нарушения законодательства: </a:t>
            </a:r>
            <a:r>
              <a:rPr lang="ru-RU" sz="14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60 </a:t>
            </a:r>
            <a:r>
              <a:rPr lang="ru-RU" sz="1400" b="1" dirty="0">
                <a:solidFill>
                  <a:srgbClr val="C00000"/>
                </a:solidFill>
                <a:effectLst/>
                <a:ea typeface="Calibri"/>
                <a:cs typeface="Times New Roman"/>
              </a:rPr>
              <a:t>нарушений на сумму </a:t>
            </a:r>
            <a:r>
              <a:rPr lang="ru-RU" sz="14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13 453,9 тыс</a:t>
            </a:r>
            <a:r>
              <a:rPr lang="ru-RU" sz="1400" b="1" dirty="0">
                <a:solidFill>
                  <a:srgbClr val="C00000"/>
                </a:solidFill>
                <a:effectLst/>
                <a:ea typeface="Calibri"/>
                <a:cs typeface="Times New Roman"/>
              </a:rPr>
              <a:t>. руб.</a:t>
            </a:r>
            <a:endParaRPr lang="ru-RU" sz="1200" dirty="0">
              <a:effectLst/>
              <a:ea typeface="Calibri"/>
              <a:cs typeface="Times New Roman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6096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62000" y="762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Скругленный прямоугольник 23"/>
          <p:cNvSpPr>
            <a:spLocks noChangeArrowheads="1"/>
          </p:cNvSpPr>
          <p:nvPr/>
        </p:nvSpPr>
        <p:spPr bwMode="auto">
          <a:xfrm>
            <a:off x="3710614" y="1673744"/>
            <a:ext cx="4968553" cy="565785"/>
          </a:xfrm>
          <a:prstGeom prst="roundRect">
            <a:avLst>
              <a:gd name="adj" fmla="val 16667"/>
            </a:avLst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 smtClean="0">
                <a:effectLst/>
                <a:ea typeface="Calibri"/>
                <a:cs typeface="Times New Roman"/>
              </a:rPr>
              <a:t>Нецелевое использование бюджетных средств: </a:t>
            </a:r>
            <a:r>
              <a:rPr lang="ru-RU" sz="14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1 нарушение </a:t>
            </a:r>
            <a:r>
              <a:rPr lang="ru-RU" sz="1400" b="1" dirty="0">
                <a:solidFill>
                  <a:srgbClr val="C00000"/>
                </a:solidFill>
                <a:effectLst/>
                <a:ea typeface="Calibri"/>
                <a:cs typeface="Times New Roman"/>
              </a:rPr>
              <a:t>на сумму </a:t>
            </a:r>
            <a:r>
              <a:rPr lang="ru-RU" sz="14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559,5 тыс</a:t>
            </a:r>
            <a:r>
              <a:rPr lang="ru-RU" sz="1400" b="1" dirty="0">
                <a:solidFill>
                  <a:srgbClr val="C00000"/>
                </a:solidFill>
                <a:effectLst/>
                <a:ea typeface="Calibri"/>
                <a:cs typeface="Times New Roman"/>
              </a:rPr>
              <a:t>. руб.</a:t>
            </a:r>
            <a:endParaRPr lang="ru-RU" sz="1200" dirty="0">
              <a:effectLst/>
              <a:ea typeface="Calibri"/>
              <a:cs typeface="Times New Roman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62000" y="1219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04800" y="2055891"/>
            <a:ext cx="2098576" cy="2262901"/>
          </a:xfrm>
          <a:prstGeom prst="roundRect">
            <a:avLst/>
          </a:prstGeom>
          <a:pattFill prst="smConfetti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2">
                <a:lumMod val="75000"/>
              </a:schemeClr>
            </a:solidFill>
          </a:ln>
          <a:effectLst>
            <a:outerShdw blurRad="50800" dist="114300" dir="18900000" algn="bl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Выявлено </a:t>
            </a:r>
          </a:p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</a:rPr>
              <a:t>168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нарушений  законодательства   </a:t>
            </a:r>
          </a:p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на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общую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сумму              </a:t>
            </a:r>
            <a:r>
              <a:rPr lang="ru-RU" sz="1400" b="1" dirty="0" smtClean="0">
                <a:solidFill>
                  <a:srgbClr val="C00000"/>
                </a:solidFill>
              </a:rPr>
              <a:t>182 994,7 тыс</a:t>
            </a:r>
            <a:r>
              <a:rPr lang="ru-RU" sz="1400" b="1" dirty="0">
                <a:solidFill>
                  <a:srgbClr val="C00000"/>
                </a:solidFill>
              </a:rPr>
              <a:t>. руб</a:t>
            </a:r>
            <a:r>
              <a:rPr lang="ru-RU" sz="1400" b="1" dirty="0" smtClean="0">
                <a:solidFill>
                  <a:srgbClr val="C00000"/>
                </a:solidFill>
              </a:rPr>
              <a:t>.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или </a:t>
            </a:r>
            <a:r>
              <a:rPr lang="ru-RU" sz="1400" b="1" dirty="0" smtClean="0">
                <a:solidFill>
                  <a:srgbClr val="C00000"/>
                </a:solidFill>
              </a:rPr>
              <a:t>14,1%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 от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общей суммы проверенных средств</a:t>
            </a:r>
          </a:p>
        </p:txBody>
      </p:sp>
      <p:pic>
        <p:nvPicPr>
          <p:cNvPr id="27" name="Рисунок 26" descr="http://cdn.onlinewebfonts.com/svg/img_234448.png"/>
          <p:cNvPicPr/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93225">
            <a:off x="1338942" y="4455132"/>
            <a:ext cx="1333163" cy="14933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2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7815" y="687572"/>
            <a:ext cx="8210872" cy="5387429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КСП</a:t>
            </a: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/>
              <a:t>11</a:t>
            </a:fld>
            <a:endParaRPr lang="ru-RU" b="1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88959" y="88776"/>
            <a:ext cx="8533631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города 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pic>
        <p:nvPicPr>
          <p:cNvPr id="5" name="Рисунок 4" descr="&amp;Tcy;&amp;vcy;&amp;iecy;&amp;rcy;&amp;scy;&amp;kcy;&amp;acy;&amp;yacy; &amp;gcy;&amp;ocy;&amp;rcy;&amp;ocy;&amp;dcy;&amp;scy;&amp;kcy;&amp;acy;&amp;yacy; &amp;Dcy;&amp;ucy;&amp;mcy;&amp;acy;"/>
          <p:cNvPicPr/>
          <p:nvPr/>
        </p:nvPicPr>
        <p:blipFill>
          <a:blip r:embed="rId2"/>
          <a:srcRect r="69905"/>
          <a:stretch>
            <a:fillRect/>
          </a:stretch>
        </p:blipFill>
        <p:spPr bwMode="auto">
          <a:xfrm>
            <a:off x="107504" y="1"/>
            <a:ext cx="674296" cy="53962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048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5720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6096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62000" y="762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62000" y="1219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1219200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части повышения доходного потенциала бюджета города Твери</a:t>
            </a:r>
            <a:endParaRPr lang="ru-RU" dirty="0"/>
          </a:p>
        </p:txBody>
      </p:sp>
      <p:sp>
        <p:nvSpPr>
          <p:cNvPr id="30" name="Блок-схема: документ 29"/>
          <p:cNvSpPr/>
          <p:nvPr/>
        </p:nvSpPr>
        <p:spPr>
          <a:xfrm>
            <a:off x="595882" y="1772816"/>
            <a:ext cx="8152581" cy="3888432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152400" dir="18900000" algn="bl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2100"/>
              </a:lnSpc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</a:t>
            </a:r>
          </a:p>
          <a:p>
            <a:pPr algn="just">
              <a:lnSpc>
                <a:spcPts val="2100"/>
              </a:lnSpc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</a:p>
          <a:p>
            <a:pPr algn="just">
              <a:lnSpc>
                <a:spcPts val="2100"/>
              </a:lnSpc>
              <a:spcAft>
                <a:spcPts val="300"/>
              </a:spcAft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</a:t>
            </a:r>
            <a:r>
              <a:rPr lang="ru-RU" sz="1600" b="1" dirty="0" smtClean="0">
                <a:solidFill>
                  <a:srgbClr val="002060"/>
                </a:solidFill>
              </a:rPr>
              <a:t>По результатам проведения контрольных и экспертно-аналитических мероприятий объектам проверки даны предложения в части:</a:t>
            </a:r>
          </a:p>
          <a:p>
            <a:pPr algn="just">
              <a:lnSpc>
                <a:spcPts val="2100"/>
              </a:lnSpc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- развития доходного потенциала бюджета города в части реализации мероприятий, направленных на повышение доходной части бюджета города Твери за счет налоговых и неналоговых поступлений;</a:t>
            </a:r>
          </a:p>
          <a:p>
            <a:pPr algn="just">
              <a:lnSpc>
                <a:spcPts val="2100"/>
              </a:lnSpc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- совершенствования организации работы по управлению муниципальной собственностью, в том числе в части претензионно-исковой деятельности,</a:t>
            </a:r>
          </a:p>
          <a:p>
            <a:pPr algn="just">
              <a:lnSpc>
                <a:spcPts val="2100"/>
              </a:lnSpc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что способствовало дополнительным поступлениям в бюджет города в 2020 году в сумме 236 073,0 тыс. руб. (в 2019 году - 308 054,0 тыс. руб.), а также позволит увеличить поступления в доходную часть бюджета города в 2021 году в сумме 237 316,0 тыс. руб.      Параметры доходной части бюджета в 2020 году увеличились на 2 142 604,8 тыс. руб. (в 2019 году - на 2 655 653,5 тыс. руб.)                  </a:t>
            </a:r>
          </a:p>
          <a:p>
            <a:pPr algn="just">
              <a:lnSpc>
                <a:spcPts val="2100"/>
              </a:lnSpc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      </a:t>
            </a:r>
            <a:endParaRPr lang="ru-RU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1" name="Рисунок 30" descr="https://cdn0.iconfinder.com/data/icons/business-pack-4/512/business_chart_stock_market_report_graph_diagram_growth_success-512.png"/>
          <p:cNvPicPr/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315" y="4797152"/>
            <a:ext cx="1618109" cy="1512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316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762000"/>
            <a:ext cx="7920880" cy="5318125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ДЕЯТЕЛЬНОСТИ КСП</a:t>
            </a: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/>
              <a:t>12</a:t>
            </a:fld>
            <a:endParaRPr lang="ru-RU" b="1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5893"/>
            <a:ext cx="821937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города 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pic>
        <p:nvPicPr>
          <p:cNvPr id="5" name="Рисунок 4" descr="&amp;Tcy;&amp;vcy;&amp;iecy;&amp;rcy;&amp;scy;&amp;kcy;&amp;acy;&amp;yacy; &amp;gcy;&amp;ocy;&amp;rcy;&amp;ocy;&amp;dcy;&amp;scy;&amp;kcy;&amp;acy;&amp;yacy; &amp;Dcy;&amp;ucy;&amp;mcy;&amp;acy;"/>
          <p:cNvPicPr/>
          <p:nvPr/>
        </p:nvPicPr>
        <p:blipFill>
          <a:blip r:embed="rId2"/>
          <a:srcRect r="69905"/>
          <a:stretch>
            <a:fillRect/>
          </a:stretch>
        </p:blipFill>
        <p:spPr bwMode="auto">
          <a:xfrm>
            <a:off x="107504" y="1"/>
            <a:ext cx="674296" cy="53962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048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5720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6096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62000" y="762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62000" y="1219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Рисунок 19" descr="https://w7.pngwing.com/pngs/940/293/png-transparent-blue-coin-bit-cost-reduction-service-reduce-the-price-miscellaneous-saving-angle.pn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797152"/>
            <a:ext cx="1728192" cy="160057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1664060" y="1080404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7FD13B"/>
              </a:buClr>
            </a:pPr>
            <a:r>
              <a:rPr lang="ru-RU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части расходования средств бюджета города Твери</a:t>
            </a:r>
          </a:p>
          <a:p>
            <a:pPr lvl="0" algn="ctr">
              <a:buClr>
                <a:srgbClr val="7FD13B"/>
              </a:buClr>
            </a:pPr>
            <a:endParaRPr lang="ru-RU" b="1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Блок-схема: документ 20"/>
          <p:cNvSpPr/>
          <p:nvPr/>
        </p:nvSpPr>
        <p:spPr>
          <a:xfrm>
            <a:off x="595882" y="1726734"/>
            <a:ext cx="8152581" cy="3934513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152400" dir="18900000" algn="bl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2100"/>
              </a:lnSpc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</a:t>
            </a:r>
          </a:p>
          <a:p>
            <a:pPr algn="just">
              <a:lnSpc>
                <a:spcPts val="2100"/>
              </a:lnSpc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</a:p>
          <a:p>
            <a:pPr algn="just">
              <a:lnSpc>
                <a:spcPts val="2300"/>
              </a:lnSpc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</a:t>
            </a:r>
          </a:p>
          <a:p>
            <a:pPr algn="just">
              <a:lnSpc>
                <a:spcPts val="2300"/>
              </a:lnSpc>
            </a:pP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ts val="2300"/>
              </a:lnSpc>
            </a:pPr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ts val="2300"/>
              </a:lnSpc>
            </a:pP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ts val="2300"/>
              </a:lnSpc>
            </a:pPr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ts val="2300"/>
              </a:lnSpc>
            </a:pP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ts val="2300"/>
              </a:lnSpc>
            </a:pPr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ts val="2000"/>
              </a:lnSpc>
              <a:spcAft>
                <a:spcPts val="300"/>
              </a:spcAft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        </a:t>
            </a:r>
            <a:r>
              <a:rPr lang="ru-RU" sz="1600" b="1" dirty="0" smtClean="0">
                <a:solidFill>
                  <a:srgbClr val="002060"/>
                </a:solidFill>
              </a:rPr>
              <a:t>По результатам проведения контрольных и экспертно-аналитических мероприятий:</a:t>
            </a:r>
          </a:p>
          <a:p>
            <a:pPr marL="285750" lvl="0" indent="-285750" algn="just">
              <a:lnSpc>
                <a:spcPts val="1900"/>
              </a:lnSpc>
              <a:buFontTx/>
              <a:buChar char="-"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у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странено 181 финансовое нарушение на общую сумму 329 442,7 тыс. руб. или 86,0% от установленного объема нарушений (в 2019 году - 330 044,9 тыс. руб. или 54,5%); в 2021 году будет возмещено в бюджет города Твери в порядке судебного производства 1 053,3 тыс. руб.</a:t>
            </a:r>
          </a:p>
          <a:p>
            <a:pPr marL="285750" indent="-285750" algn="just">
              <a:buFontTx/>
              <a:buChar char="-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Администрацией города проведены дополнительные мероприятия, направленные на усиление контроля за сохранностью и использованием муниципального имущества, находящегося в оперативном управлении МУП города Твери</a:t>
            </a:r>
          </a:p>
          <a:p>
            <a:pPr marL="285750" indent="-285750" algn="just">
              <a:buFontTx/>
              <a:buChar char="-"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о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рганизован учет и обеспечена сохранность объектов муниципального имущества, демонтированных с объектов улично-дорожной сети города Твери</a:t>
            </a:r>
          </a:p>
          <a:p>
            <a:pPr marL="285750" indent="-285750" algn="just">
              <a:buFontTx/>
              <a:buChar char="-"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н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ачата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работа по разработке городской схемы ливневого водоотведения в части проведения технического обследования централизованных систем ливневого водоотведения города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Твери</a:t>
            </a:r>
          </a:p>
          <a:p>
            <a:pPr marL="285750" indent="-285750" algn="just">
              <a:buFontTx/>
              <a:buChar char="-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проводится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работа по устранению нарушений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законодательства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в части эффективного и целевого использования муниципального имущества в сфере ритуальных услуг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городе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Твери</a:t>
            </a:r>
          </a:p>
          <a:p>
            <a:pPr marL="285750" indent="-285750" algn="just">
              <a:buFontTx/>
              <a:buChar char="-"/>
            </a:pPr>
            <a:endParaRPr lang="ru-RU" sz="1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endParaRPr lang="ru-RU" sz="1400" b="1" dirty="0" smtClean="0">
              <a:solidFill>
                <a:schemeClr val="tx2">
                  <a:lumMod val="50000"/>
                </a:schemeClr>
              </a:solidFill>
              <a:cs typeface="Calibri" pitchFamily="34" charset="0"/>
            </a:endParaRPr>
          </a:p>
          <a:p>
            <a:pPr marL="285750" indent="-285750" algn="just">
              <a:buFontTx/>
              <a:buChar char="-"/>
            </a:pPr>
            <a:endParaRPr lang="ru-RU" sz="1400" b="1" dirty="0" smtClean="0">
              <a:solidFill>
                <a:schemeClr val="tx2">
                  <a:lumMod val="50000"/>
                </a:schemeClr>
              </a:solidFill>
              <a:cs typeface="Calibri" pitchFamily="34" charset="0"/>
            </a:endParaRPr>
          </a:p>
          <a:p>
            <a:pPr marL="285750" indent="-285750" algn="just">
              <a:buFontTx/>
              <a:buChar char="-"/>
            </a:pPr>
            <a:endParaRPr lang="ru-RU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lvl="0" indent="-285750" algn="just">
              <a:lnSpc>
                <a:spcPts val="2100"/>
              </a:lnSpc>
              <a:buFontTx/>
              <a:buChar char="-"/>
            </a:pPr>
            <a:endParaRPr lang="ru-RU" sz="15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lvl="0" indent="-285750" algn="just">
              <a:lnSpc>
                <a:spcPts val="2100"/>
              </a:lnSpc>
              <a:buFontTx/>
              <a:buChar char="-"/>
            </a:pPr>
            <a:endParaRPr lang="ru-RU" sz="15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lvl="0" indent="-285750" algn="just">
              <a:lnSpc>
                <a:spcPts val="2100"/>
              </a:lnSpc>
              <a:buFont typeface="Wingdings" panose="05000000000000000000" pitchFamily="2" charset="2"/>
              <a:buChar char="ü"/>
            </a:pPr>
            <a:endParaRPr lang="ru-RU" sz="15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lnSpc>
                <a:spcPts val="2100"/>
              </a:lnSpc>
            </a:pPr>
            <a:endParaRPr lang="ru-RU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lnSpc>
                <a:spcPts val="2100"/>
              </a:lnSpc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      </a:t>
            </a:r>
            <a:endParaRPr lang="ru-RU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01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6564" y="643365"/>
            <a:ext cx="8210872" cy="5387429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DDDDDD"/>
              </a:buClr>
              <a:buNone/>
            </a:pPr>
            <a:r>
              <a:rPr lang="ru-RU" sz="1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СИСТЕМНЫЙ ХАРАКТЕР НЕРЕШЕННЫХ ПРОБЛЕМ</a:t>
            </a:r>
          </a:p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r>
              <a:rPr lang="ru-RU" sz="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</a:t>
            </a: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/>
              <a:t>13</a:t>
            </a:fld>
            <a:endParaRPr lang="ru-RU" b="1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5893"/>
            <a:ext cx="821937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города 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pic>
        <p:nvPicPr>
          <p:cNvPr id="5" name="Рисунок 4" descr="&amp;Tcy;&amp;vcy;&amp;iecy;&amp;rcy;&amp;scy;&amp;kcy;&amp;acy;&amp;yacy; &amp;gcy;&amp;ocy;&amp;rcy;&amp;ocy;&amp;dcy;&amp;scy;&amp;kcy;&amp;acy;&amp;yacy; &amp;Dcy;&amp;ucy;&amp;mcy;&amp;acy;"/>
          <p:cNvPicPr/>
          <p:nvPr/>
        </p:nvPicPr>
        <p:blipFill>
          <a:blip r:embed="rId2"/>
          <a:srcRect r="69905"/>
          <a:stretch>
            <a:fillRect/>
          </a:stretch>
        </p:blipFill>
        <p:spPr bwMode="auto">
          <a:xfrm>
            <a:off x="107504" y="1"/>
            <a:ext cx="674296" cy="53962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048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5720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6096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62000" y="762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62000" y="1219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Рисунок 17" descr="https://im0-tub-ru.yandex.net/i?id=d3402dd5c70da1ae4dbe44084ea2cafa&amp;n=13"/>
          <p:cNvPicPr/>
          <p:nvPr/>
        </p:nvPicPr>
        <p:blipFill>
          <a:blip r:embed="rId3">
            <a:clrChange>
              <a:clrFrom>
                <a:srgbClr val="FAFEFD"/>
              </a:clrFrom>
              <a:clrTo>
                <a:srgbClr val="FAFEFD">
                  <a:alpha val="0"/>
                </a:srgbClr>
              </a:clrTo>
            </a:clrChange>
            <a:duotone>
              <a:prstClr val="black"/>
              <a:schemeClr val="bg2">
                <a:lumMod val="1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844" y="3127498"/>
            <a:ext cx="3181802" cy="217370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1" name="Группа 20"/>
          <p:cNvGrpSpPr/>
          <p:nvPr/>
        </p:nvGrpSpPr>
        <p:grpSpPr>
          <a:xfrm>
            <a:off x="762000" y="1489775"/>
            <a:ext cx="2639869" cy="1728192"/>
            <a:chOff x="0" y="216244"/>
            <a:chExt cx="2430269" cy="1871536"/>
          </a:xfrm>
          <a:scene3d>
            <a:camera prst="orthographicFront"/>
            <a:lightRig rig="threePt" dir="t"/>
          </a:scene3d>
        </p:grpSpPr>
        <p:sp>
          <p:nvSpPr>
            <p:cNvPr id="24" name="Прямоугольник 23"/>
            <p:cNvSpPr/>
            <p:nvPr/>
          </p:nvSpPr>
          <p:spPr>
            <a:xfrm>
              <a:off x="0" y="216244"/>
              <a:ext cx="2430269" cy="187153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sp3d>
              <a:bevelT w="165100" prst="coolSlan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Прямоугольник 25"/>
            <p:cNvSpPr/>
            <p:nvPr/>
          </p:nvSpPr>
          <p:spPr>
            <a:xfrm>
              <a:off x="0" y="366799"/>
              <a:ext cx="2430269" cy="1720980"/>
            </a:xfrm>
            <a:prstGeom prst="rect">
              <a:avLst/>
            </a:prstGeom>
            <a:sp3d>
              <a:bevelT w="165100" prst="coolSlan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rgbClr val="C00000"/>
                  </a:solidFill>
                </a:rPr>
                <a:t>В части благоустройства:</a:t>
              </a:r>
              <a:r>
                <a:rPr lang="ru-RU" sz="1400" b="1" kern="1200" dirty="0" smtClean="0">
                  <a:solidFill>
                    <a:schemeClr val="tx1"/>
                  </a:solidFill>
                </a:rPr>
                <a:t>          </a:t>
              </a:r>
              <a:r>
                <a:rPr lang="ru-RU" sz="1400" b="1" kern="1200" dirty="0" smtClean="0">
                  <a:solidFill>
                    <a:sysClr val="windowText" lastClr="000000"/>
                  </a:solidFill>
                </a:rPr>
                <a:t>не закончена инвентаризация и паспортизация озелененных территорий общего пользования города Твери, позволяющие оценить реальное состояние зеленых насаждений </a:t>
              </a:r>
              <a:endParaRPr lang="ru-RU" sz="1400" b="1" kern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5873227" y="4169120"/>
            <a:ext cx="2568246" cy="1763500"/>
            <a:chOff x="1080109" y="2388800"/>
            <a:chExt cx="2430269" cy="1589642"/>
          </a:xfrm>
          <a:scene3d>
            <a:camera prst="orthographicFront"/>
            <a:lightRig rig="threePt" dir="t"/>
          </a:scene3d>
        </p:grpSpPr>
        <p:sp>
          <p:nvSpPr>
            <p:cNvPr id="28" name="Прямоугольник 27"/>
            <p:cNvSpPr/>
            <p:nvPr/>
          </p:nvSpPr>
          <p:spPr>
            <a:xfrm>
              <a:off x="1117099" y="2475305"/>
              <a:ext cx="2393279" cy="14455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sp3d>
              <a:bevelT w="165100" prst="coolSlan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Прямоугольник 28"/>
            <p:cNvSpPr/>
            <p:nvPr/>
          </p:nvSpPr>
          <p:spPr>
            <a:xfrm>
              <a:off x="1080109" y="2388800"/>
              <a:ext cx="2430269" cy="1589642"/>
            </a:xfrm>
            <a:prstGeom prst="rect">
              <a:avLst/>
            </a:prstGeom>
            <a:sp3d>
              <a:bevelT w="165100" prst="coolSlan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t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300" b="1" kern="1200" dirty="0" smtClean="0">
                <a:solidFill>
                  <a:srgbClr val="C00000"/>
                </a:solidFill>
              </a:endParaRPr>
            </a:p>
            <a:p>
              <a:pPr lvl="0" algn="ctr" defTabSz="577850"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srgbClr val="C00000"/>
                  </a:solidFill>
                </a:rPr>
                <a:t>В части деятельности</a:t>
              </a:r>
              <a:r>
                <a:rPr lang="ru-RU" sz="1400" b="1" kern="1200" dirty="0" smtClean="0">
                  <a:solidFill>
                    <a:srgbClr val="C00000"/>
                  </a:solidFill>
                </a:rPr>
                <a:t> муниципальных предприятий и учреждений:</a:t>
              </a:r>
              <a:r>
                <a:rPr lang="ru-RU" sz="1400" b="1" kern="1200" dirty="0" smtClean="0">
                  <a:solidFill>
                    <a:schemeClr val="tx1"/>
                  </a:solidFill>
                </a:rPr>
                <a:t> отсутствие должного контроля со стороны Администрации города за деятельностью МУП</a:t>
              </a:r>
              <a:endParaRPr lang="ru-RU" sz="1400" b="1" kern="12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762000" y="4160434"/>
            <a:ext cx="3230388" cy="1708248"/>
            <a:chOff x="3315628" y="0"/>
            <a:chExt cx="3591104" cy="1584905"/>
          </a:xfrm>
          <a:scene3d>
            <a:camera prst="orthographicFront"/>
            <a:lightRig rig="threePt" dir="t"/>
          </a:scene3d>
        </p:grpSpPr>
        <p:sp>
          <p:nvSpPr>
            <p:cNvPr id="31" name="Прямоугольник 30"/>
            <p:cNvSpPr/>
            <p:nvPr/>
          </p:nvSpPr>
          <p:spPr>
            <a:xfrm>
              <a:off x="3315629" y="0"/>
              <a:ext cx="3591103" cy="15849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sp3d>
              <a:bevelT w="165100" prst="coolSlan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Прямоугольник 31"/>
            <p:cNvSpPr/>
            <p:nvPr/>
          </p:nvSpPr>
          <p:spPr>
            <a:xfrm>
              <a:off x="3315628" y="114436"/>
              <a:ext cx="3591103" cy="1470469"/>
            </a:xfrm>
            <a:prstGeom prst="rect">
              <a:avLst/>
            </a:prstGeom>
            <a:sp3d>
              <a:bevelT w="165100" prst="coolSlan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t" anchorCtr="0">
              <a:noAutofit/>
            </a:bodyPr>
            <a:lstStyle/>
            <a:p>
              <a:pPr lvl="0" algn="ctr" defTabSz="5778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srgbClr val="C00000"/>
                  </a:solidFill>
                </a:rPr>
                <a:t>В части </a:t>
              </a:r>
              <a:r>
                <a:rPr lang="ru-RU" sz="1400" b="1" dirty="0" smtClean="0">
                  <a:solidFill>
                    <a:srgbClr val="C00000"/>
                  </a:solidFill>
                </a:rPr>
                <a:t>деятельности А</a:t>
              </a:r>
              <a:r>
                <a:rPr lang="ru-RU" sz="1400" b="1" kern="1200" dirty="0" smtClean="0">
                  <a:solidFill>
                    <a:srgbClr val="C00000"/>
                  </a:solidFill>
                </a:rPr>
                <a:t>дминистрации  города:</a:t>
              </a:r>
              <a:r>
                <a:rPr lang="ru-RU" sz="1400" b="1" kern="1200" dirty="0" smtClean="0">
                  <a:solidFill>
                    <a:schemeClr val="tx1"/>
                  </a:solidFill>
                </a:rPr>
                <a:t> отсутствие в муниципальном секторе экономики критериев оценки эффективности использования муниципальной собственности, переданной в хозяйственное ведение и оперативное управление</a:t>
              </a:r>
              <a:endParaRPr lang="ru-RU" sz="14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3604393" y="1489775"/>
            <a:ext cx="2544814" cy="1728191"/>
            <a:chOff x="5346594" y="2524743"/>
            <a:chExt cx="2430269" cy="1458161"/>
          </a:xfrm>
          <a:scene3d>
            <a:camera prst="orthographicFront"/>
            <a:lightRig rig="threePt" dir="t"/>
          </a:scene3d>
        </p:grpSpPr>
        <p:sp>
          <p:nvSpPr>
            <p:cNvPr id="34" name="Прямоугольник 33"/>
            <p:cNvSpPr/>
            <p:nvPr/>
          </p:nvSpPr>
          <p:spPr>
            <a:xfrm>
              <a:off x="5346594" y="2524743"/>
              <a:ext cx="2430269" cy="145816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sp3d>
              <a:bevelT w="165100" prst="coolSlan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Прямоугольник 34"/>
            <p:cNvSpPr/>
            <p:nvPr/>
          </p:nvSpPr>
          <p:spPr>
            <a:xfrm>
              <a:off x="5346594" y="2524743"/>
              <a:ext cx="2430269" cy="1458161"/>
            </a:xfrm>
            <a:prstGeom prst="rect">
              <a:avLst/>
            </a:prstGeom>
            <a:sp3d>
              <a:bevelT w="165100" prst="coolSlan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rgbClr val="C00000"/>
                  </a:solidFill>
                </a:rPr>
                <a:t>В части разработки и утверждения МП:</a:t>
              </a:r>
              <a:r>
                <a:rPr lang="ru-RU" sz="1400" b="1" kern="1200" dirty="0" smtClean="0">
                  <a:solidFill>
                    <a:schemeClr val="tx1"/>
                  </a:solidFill>
                </a:rPr>
                <a:t>       </a:t>
              </a:r>
              <a:r>
                <a:rPr lang="ru-RU" sz="1400" b="1" dirty="0" smtClean="0">
                  <a:solidFill>
                    <a:schemeClr val="tx1"/>
                  </a:solidFill>
                </a:rPr>
                <a:t>не</a:t>
              </a:r>
              <a:r>
                <a:rPr lang="ru-RU" sz="1400" b="1" kern="1200" dirty="0" smtClean="0">
                  <a:solidFill>
                    <a:schemeClr val="tx1"/>
                  </a:solidFill>
                </a:rPr>
                <a:t>соответствие показателей (индикаторов) МП показателям, определенным документами стратегического планирования</a:t>
              </a:r>
              <a:endParaRPr lang="ru-RU" sz="1400" b="1" kern="12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6349646" y="1489775"/>
            <a:ext cx="2430269" cy="1867628"/>
            <a:chOff x="0" y="2128028"/>
            <a:chExt cx="2430269" cy="1867628"/>
          </a:xfrm>
          <a:scene3d>
            <a:camera prst="orthographicFront"/>
            <a:lightRig rig="threePt" dir="t"/>
          </a:scene3d>
        </p:grpSpPr>
        <p:sp>
          <p:nvSpPr>
            <p:cNvPr id="37" name="Прямоугольник 36"/>
            <p:cNvSpPr/>
            <p:nvPr/>
          </p:nvSpPr>
          <p:spPr>
            <a:xfrm>
              <a:off x="0" y="2128028"/>
              <a:ext cx="2430269" cy="172819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sp3d>
              <a:bevelT w="165100" prst="coolSlan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Прямоугольник 37"/>
            <p:cNvSpPr/>
            <p:nvPr/>
          </p:nvSpPr>
          <p:spPr>
            <a:xfrm>
              <a:off x="0" y="2267052"/>
              <a:ext cx="2430269" cy="1728604"/>
            </a:xfrm>
            <a:prstGeom prst="rect">
              <a:avLst/>
            </a:prstGeom>
            <a:sp3d>
              <a:bevelT w="165100" prst="coolSlan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t" anchorCtr="0">
              <a:noAutofit/>
            </a:bodyPr>
            <a:lstStyle/>
            <a:p>
              <a:pPr lvl="0" algn="ctr" defTabSz="577850"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rgbClr val="C00000"/>
                  </a:solidFill>
                </a:rPr>
                <a:t>В сфере ЖКХ:</a:t>
              </a:r>
              <a:r>
                <a:rPr lang="ru-RU" sz="1400" b="1" kern="1200" dirty="0" smtClean="0">
                  <a:solidFill>
                    <a:schemeClr val="tx1"/>
                  </a:solidFill>
                </a:rPr>
                <a:t> чрезмерные р</a:t>
              </a:r>
              <a:r>
                <a:rPr lang="ru-RU" sz="1400" b="1" kern="1200" dirty="0" smtClean="0">
                  <a:solidFill>
                    <a:sysClr val="windowText" lastClr="000000"/>
                  </a:solidFill>
                </a:rPr>
                <a:t>асходы бюджета города на содержание муниципального жилищного фонда: свободного, непригодного для проживания и находящегося в незаконном пользовании </a:t>
              </a:r>
              <a:endParaRPr lang="ru-RU" sz="1400" b="1" kern="1200" dirty="0"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494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692696"/>
            <a:ext cx="8210872" cy="5387429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ПУБЛИЧНОСТЬ И ИНФОРМАЦИОННОЕ ОБЕСПЕЧЕНИЕ </a:t>
            </a: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◄C</a:t>
            </a:r>
            <a:r>
              <a:rPr lang="ru-RU" sz="1600" b="1" dirty="0" err="1" smtClean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айт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 Контрольно-счетной палаты</a:t>
            </a:r>
          </a:p>
          <a:p>
            <a:pPr marL="0" lvl="0" indent="0">
              <a:buClr>
                <a:srgbClr val="DDDDDD"/>
              </a:buClr>
              <a:buNone/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города Твери 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www.ksptver.ru </a:t>
            </a:r>
            <a:endParaRPr lang="ru-RU" sz="1600" b="1" dirty="0" smtClean="0">
              <a:solidFill>
                <a:schemeClr val="accent4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0" indent="0">
              <a:buClr>
                <a:srgbClr val="7FD13B"/>
              </a:buClr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равовые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деятельности</a:t>
            </a:r>
          </a:p>
          <a:p>
            <a:pPr marL="0" indent="0">
              <a:buClr>
                <a:srgbClr val="7FD13B"/>
              </a:buCl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результаты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контрольных и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экспертно-</a:t>
            </a:r>
          </a:p>
          <a:p>
            <a:pPr marL="0" indent="0">
              <a:buClr>
                <a:srgbClr val="7FD13B"/>
              </a:buCl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аналитических мероприятий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7FD13B"/>
              </a:buClr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</a:p>
          <a:p>
            <a:pPr marL="0" indent="0">
              <a:buClr>
                <a:srgbClr val="7FD13B"/>
              </a:buClr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отчеты о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выполнении плана деятельности</a:t>
            </a:r>
          </a:p>
          <a:p>
            <a:pPr marL="0" indent="0">
              <a:buClr>
                <a:srgbClr val="7FD13B"/>
              </a:buClr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и рассмотрения обращений</a:t>
            </a:r>
          </a:p>
          <a:p>
            <a:pPr marL="0" indent="0">
              <a:buClr>
                <a:srgbClr val="7FD13B"/>
              </a:buClr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новости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фотоматериалы</a:t>
            </a:r>
          </a:p>
          <a:p>
            <a:pPr marL="0" indent="0">
              <a:buClr>
                <a:srgbClr val="7FD13B"/>
              </a:buCl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иные сведения</a:t>
            </a:r>
          </a:p>
          <a:p>
            <a:pPr marL="0" indent="0">
              <a:buClr>
                <a:srgbClr val="7FD13B"/>
              </a:buClr>
              <a:buNone/>
            </a:pP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◄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 Обращения юридических и физических лиц,</a:t>
            </a:r>
          </a:p>
          <a:p>
            <a:pPr marL="0" lvl="0" indent="0">
              <a:buClr>
                <a:srgbClr val="DDDDDD"/>
              </a:buClr>
              <a:buNone/>
            </a:pP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в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 том числе поступивших в форме электронного</a:t>
            </a:r>
          </a:p>
          <a:p>
            <a:pPr marL="0" lvl="0" indent="0">
              <a:buClr>
                <a:srgbClr val="DDDDDD"/>
              </a:buClr>
              <a:buNone/>
            </a:pP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д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окумента </a:t>
            </a:r>
            <a:endParaRPr lang="en-US" sz="1600" b="1" dirty="0">
              <a:solidFill>
                <a:schemeClr val="accent4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обращений в части правомерности и эффективности</a:t>
            </a:r>
          </a:p>
          <a:p>
            <a:pPr marL="0" lvl="0" indent="0">
              <a:buClr>
                <a:srgbClr val="DDDDDD"/>
              </a:buCl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расходования бюджетных средств и использования </a:t>
            </a:r>
          </a:p>
          <a:p>
            <a:pPr marL="0" lvl="0" indent="0">
              <a:buClr>
                <a:srgbClr val="DDDDDD"/>
              </a:buCl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имущества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/>
              <a:t>14</a:t>
            </a:fld>
            <a:endParaRPr lang="ru-RU" b="1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5893"/>
            <a:ext cx="821937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pic>
        <p:nvPicPr>
          <p:cNvPr id="5" name="Рисунок 4" descr="&amp;Tcy;&amp;vcy;&amp;iecy;&amp;rcy;&amp;scy;&amp;kcy;&amp;acy;&amp;yacy; &amp;gcy;&amp;ocy;&amp;rcy;&amp;ocy;&amp;dcy;&amp;scy;&amp;kcy;&amp;acy;&amp;yacy; &amp;Dcy;&amp;ucy;&amp;mcy;&amp;acy;"/>
          <p:cNvPicPr/>
          <p:nvPr/>
        </p:nvPicPr>
        <p:blipFill>
          <a:blip r:embed="rId2"/>
          <a:srcRect r="69905"/>
          <a:stretch>
            <a:fillRect/>
          </a:stretch>
        </p:blipFill>
        <p:spPr bwMode="auto">
          <a:xfrm>
            <a:off x="107504" y="1"/>
            <a:ext cx="674296" cy="53962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048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5720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6096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62000" y="762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62000" y="1219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3" descr="C:\Users\User\Desktop\Снимок 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7" y="1628800"/>
            <a:ext cx="2453837" cy="164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Рисунок 19" descr="https://xn--80ablbpmfeel8byi.xn--90ais/wp-content/uploads/2020/01/img_451905.png"/>
          <p:cNvPicPr/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149080"/>
            <a:ext cx="1584176" cy="15638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514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340768"/>
            <a:ext cx="8839200" cy="473935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marL="0" lvl="0" indent="0" algn="ctr">
              <a:buClr>
                <a:srgbClr val="7FD13B"/>
              </a:buClr>
              <a:buNone/>
            </a:pPr>
            <a:endParaRPr lang="ru-RU" sz="1800" b="1" dirty="0" smtClean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7FD13B"/>
              </a:buClr>
              <a:buNone/>
            </a:pPr>
            <a:endParaRPr lang="ru-RU" sz="1800" b="1" dirty="0" smtClean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7FD13B"/>
              </a:buClr>
              <a:buNone/>
            </a:pPr>
            <a:endParaRPr lang="ru-RU" sz="1800" b="1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400" b="1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endParaRPr>
          </a:p>
          <a:p>
            <a:pPr marL="0" indent="0" algn="ctr">
              <a:buNone/>
            </a:pP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 !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smtClean="0"/>
              <a:t>15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67543" y="260648"/>
            <a:ext cx="8533631" cy="838200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r>
              <a:rPr lang="ru-RU" dirty="0" smtClean="0"/>
              <a:t>          </a:t>
            </a:r>
            <a:r>
              <a:rPr lang="ru-RU" sz="1800" b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города ТВЕРИ</a:t>
            </a:r>
            <a:endParaRPr lang="ru-RU" b="1" dirty="0">
              <a:solidFill>
                <a:srgbClr val="7030A0"/>
              </a:solidFill>
              <a:effectLst/>
            </a:endParaRPr>
          </a:p>
        </p:txBody>
      </p:sp>
      <p:pic>
        <p:nvPicPr>
          <p:cNvPr id="5" name="Рисунок 4" descr="&amp;Tcy;&amp;vcy;&amp;iecy;&amp;rcy;&amp;scy;&amp;kcy;&amp;acy;&amp;yacy; &amp;gcy;&amp;ocy;&amp;rcy;&amp;ocy;&amp;dcy;&amp;scy;&amp;kcy;&amp;acy;&amp;yacy; &amp;Dcy;&amp;ucy;&amp;mcy;&amp;acy;"/>
          <p:cNvPicPr/>
          <p:nvPr/>
        </p:nvPicPr>
        <p:blipFill>
          <a:blip r:embed="rId2"/>
          <a:srcRect r="69905"/>
          <a:stretch>
            <a:fillRect/>
          </a:stretch>
        </p:blipFill>
        <p:spPr bwMode="auto">
          <a:xfrm>
            <a:off x="323528" y="260648"/>
            <a:ext cx="978024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145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1800" y="692697"/>
            <a:ext cx="7703590" cy="5506094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ДЕЯТЕЛЬНОСТИ</a:t>
            </a: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/>
              <a:t>2</a:t>
            </a:fld>
            <a:endParaRPr lang="ru-RU" b="1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5893"/>
            <a:ext cx="821937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города 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pic>
        <p:nvPicPr>
          <p:cNvPr id="5" name="Рисунок 4" descr="&amp;Tcy;&amp;vcy;&amp;iecy;&amp;rcy;&amp;scy;&amp;kcy;&amp;acy;&amp;yacy; &amp;gcy;&amp;ocy;&amp;rcy;&amp;ocy;&amp;dcy;&amp;scy;&amp;kcy;&amp;acy;&amp;yacy; &amp;Dcy;&amp;ucy;&amp;mcy;&amp;acy;"/>
          <p:cNvPicPr/>
          <p:nvPr/>
        </p:nvPicPr>
        <p:blipFill>
          <a:blip r:embed="rId2"/>
          <a:srcRect r="69905"/>
          <a:stretch>
            <a:fillRect/>
          </a:stretch>
        </p:blipFill>
        <p:spPr bwMode="auto">
          <a:xfrm>
            <a:off x="107504" y="1"/>
            <a:ext cx="674296" cy="53962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57200" y="925552"/>
            <a:ext cx="8507288" cy="48077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" indent="0">
              <a:buFont typeface="Wingdings 2"/>
              <a:buNone/>
            </a:pPr>
            <a:endParaRPr lang="ru-RU" sz="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15616" y="1196752"/>
            <a:ext cx="57423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		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692600894"/>
              </p:ext>
            </p:extLst>
          </p:nvPr>
        </p:nvGraphicFramePr>
        <p:xfrm>
          <a:off x="457200" y="1412776"/>
          <a:ext cx="758101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Рисунок 9" descr="https://img2.freepng.ru/20180617/uuq/kisspng-certified-public-accountant-business-management-co-auditor-5b2728a60f6a35.7940932115292929660632.jpg"/>
          <p:cNvPicPr/>
          <p:nvPr/>
        </p:nvPicPr>
        <p:blipFill>
          <a:blip r:embed="rId8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509120"/>
            <a:ext cx="1440160" cy="1397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985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92696"/>
            <a:ext cx="7703590" cy="5387429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/>
              <a:t>3</a:t>
            </a:fld>
            <a:endParaRPr lang="ru-RU" b="1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5893"/>
            <a:ext cx="821937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города 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pic>
        <p:nvPicPr>
          <p:cNvPr id="5" name="Рисунок 4" descr="&amp;Tcy;&amp;vcy;&amp;iecy;&amp;rcy;&amp;scy;&amp;kcy;&amp;acy;&amp;yacy; &amp;gcy;&amp;ocy;&amp;rcy;&amp;ocy;&amp;dcy;&amp;scy;&amp;kcy;&amp;acy;&amp;yacy; &amp;Dcy;&amp;ucy;&amp;mcy;&amp;acy;"/>
          <p:cNvPicPr/>
          <p:nvPr/>
        </p:nvPicPr>
        <p:blipFill>
          <a:blip r:embed="rId2"/>
          <a:srcRect r="69905"/>
          <a:stretch>
            <a:fillRect/>
          </a:stretch>
        </p:blipFill>
        <p:spPr bwMode="auto">
          <a:xfrm>
            <a:off x="107504" y="1"/>
            <a:ext cx="674296" cy="53962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Штриховая стрелка вправо 5"/>
          <p:cNvSpPr/>
          <p:nvPr/>
        </p:nvSpPr>
        <p:spPr>
          <a:xfrm>
            <a:off x="133245" y="1628800"/>
            <a:ext cx="2310172" cy="1080120"/>
          </a:xfrm>
          <a:prstGeom prst="striped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Предварительный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контроль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10" name="Штриховая стрелка вправо 9"/>
          <p:cNvSpPr/>
          <p:nvPr/>
        </p:nvSpPr>
        <p:spPr>
          <a:xfrm>
            <a:off x="224790" y="4077072"/>
            <a:ext cx="2228869" cy="1080120"/>
          </a:xfrm>
          <a:prstGeom prst="striped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Последующий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контроль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2" name="Блок-схема: документ 1"/>
          <p:cNvSpPr/>
          <p:nvPr/>
        </p:nvSpPr>
        <p:spPr>
          <a:xfrm>
            <a:off x="2627785" y="1484784"/>
            <a:ext cx="6093696" cy="1656184"/>
          </a:xfrm>
          <a:prstGeom prst="flowChartDocumen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13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chemeClr val="accent4">
                    <a:lumMod val="50000"/>
                  </a:schemeClr>
                </a:solidFill>
              </a:rPr>
              <a:t>Проведение </a:t>
            </a:r>
            <a:r>
              <a:rPr lang="ru-RU" sz="1300" b="1" dirty="0">
                <a:solidFill>
                  <a:schemeClr val="accent4">
                    <a:lumMod val="50000"/>
                  </a:schemeClr>
                </a:solidFill>
              </a:rPr>
              <a:t>финансово-экономической экспертизы проекта бюджета </a:t>
            </a:r>
            <a:r>
              <a:rPr lang="ru-RU" sz="1300" b="1" dirty="0" smtClean="0">
                <a:solidFill>
                  <a:schemeClr val="accent4">
                    <a:lumMod val="50000"/>
                  </a:schemeClr>
                </a:solidFill>
              </a:rPr>
              <a:t>на 2021 </a:t>
            </a:r>
            <a:r>
              <a:rPr lang="ru-RU" sz="1300" b="1" dirty="0">
                <a:solidFill>
                  <a:schemeClr val="accent4">
                    <a:lumMod val="50000"/>
                  </a:schemeClr>
                </a:solidFill>
              </a:rPr>
              <a:t>год, </a:t>
            </a:r>
            <a:r>
              <a:rPr lang="ru-RU" sz="1300" b="1" dirty="0" smtClean="0">
                <a:solidFill>
                  <a:schemeClr val="accent4">
                    <a:lumMod val="50000"/>
                  </a:schemeClr>
                </a:solidFill>
              </a:rPr>
              <a:t>в </a:t>
            </a:r>
            <a:r>
              <a:rPr lang="ru-RU" sz="1300" b="1" dirty="0">
                <a:solidFill>
                  <a:schemeClr val="accent4">
                    <a:lumMod val="50000"/>
                  </a:schemeClr>
                </a:solidFill>
              </a:rPr>
              <a:t>том числе:                                                                                                                                    </a:t>
            </a:r>
            <a:r>
              <a:rPr lang="ru-RU" sz="1300" b="1" dirty="0" smtClean="0">
                <a:solidFill>
                  <a:schemeClr val="accent4">
                    <a:lumMod val="50000"/>
                  </a:schemeClr>
                </a:solidFill>
              </a:rPr>
              <a:t>- доходная </a:t>
            </a:r>
            <a:r>
              <a:rPr lang="ru-RU" sz="1300" b="1" dirty="0">
                <a:solidFill>
                  <a:schemeClr val="accent4">
                    <a:lumMod val="50000"/>
                  </a:schemeClr>
                </a:solidFill>
              </a:rPr>
              <a:t>и расходная части, дефицит бюджета, проект </a:t>
            </a:r>
            <a:r>
              <a:rPr lang="ru-RU" sz="1300" b="1" dirty="0" smtClean="0">
                <a:solidFill>
                  <a:schemeClr val="accent4">
                    <a:lumMod val="50000"/>
                  </a:schemeClr>
                </a:solidFill>
              </a:rPr>
              <a:t>АИП                                                                                                                                                </a:t>
            </a:r>
            <a:endParaRPr lang="ru-RU" sz="1300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13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300" b="1" dirty="0" smtClean="0">
                <a:solidFill>
                  <a:schemeClr val="accent4">
                    <a:lumMod val="50000"/>
                  </a:schemeClr>
                </a:solidFill>
              </a:rPr>
              <a:t>     - проект </a:t>
            </a:r>
            <a:r>
              <a:rPr lang="ru-RU" sz="1300" b="1" dirty="0">
                <a:solidFill>
                  <a:schemeClr val="accent4">
                    <a:lumMod val="50000"/>
                  </a:schemeClr>
                </a:solidFill>
              </a:rPr>
              <a:t>прогнозного плана (программы) приватизации </a:t>
            </a:r>
            <a:r>
              <a:rPr lang="ru-RU" sz="1300" b="1" dirty="0" smtClean="0">
                <a:solidFill>
                  <a:schemeClr val="accent4">
                    <a:lumMod val="50000"/>
                  </a:schemeClr>
                </a:solidFill>
              </a:rPr>
              <a:t>муниципального </a:t>
            </a:r>
            <a:endParaRPr lang="ru-RU" sz="1300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1300" b="1" dirty="0">
                <a:solidFill>
                  <a:schemeClr val="accent4">
                    <a:lumMod val="50000"/>
                  </a:schemeClr>
                </a:solidFill>
              </a:rPr>
              <a:t>   </a:t>
            </a:r>
            <a:r>
              <a:rPr lang="ru-RU" sz="1300" b="1" dirty="0" smtClean="0">
                <a:solidFill>
                  <a:schemeClr val="accent4">
                    <a:lumMod val="50000"/>
                  </a:schemeClr>
                </a:solidFill>
              </a:rPr>
              <a:t>     имущества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300" b="1" dirty="0" smtClean="0">
                <a:solidFill>
                  <a:schemeClr val="accent4">
                    <a:lumMod val="50000"/>
                  </a:schemeClr>
                </a:solidFill>
              </a:rPr>
              <a:t>Финансово-экономическая </a:t>
            </a:r>
            <a:r>
              <a:rPr lang="ru-RU" sz="1300" b="1" dirty="0">
                <a:solidFill>
                  <a:schemeClr val="accent4">
                    <a:lumMod val="50000"/>
                  </a:schemeClr>
                </a:solidFill>
              </a:rPr>
              <a:t>экспертиза проектов </a:t>
            </a:r>
            <a:r>
              <a:rPr lang="ru-RU" sz="1300" b="1" dirty="0" smtClean="0">
                <a:solidFill>
                  <a:schemeClr val="accent4">
                    <a:lumMod val="50000"/>
                  </a:schemeClr>
                </a:solidFill>
              </a:rPr>
              <a:t>муниципальных </a:t>
            </a:r>
          </a:p>
          <a:p>
            <a:r>
              <a:rPr lang="ru-RU" sz="13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300" b="1" dirty="0" smtClean="0">
                <a:solidFill>
                  <a:schemeClr val="accent4">
                    <a:lumMod val="50000"/>
                  </a:schemeClr>
                </a:solidFill>
              </a:rPr>
              <a:t>      правовых актов города Твери</a:t>
            </a:r>
            <a:endParaRPr lang="ru-RU" sz="13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Блок-схема: документ 12"/>
          <p:cNvSpPr/>
          <p:nvPr/>
        </p:nvSpPr>
        <p:spPr>
          <a:xfrm>
            <a:off x="2555777" y="3284984"/>
            <a:ext cx="6165704" cy="3168352"/>
          </a:xfrm>
          <a:prstGeom prst="flowChartDocumen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13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3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chemeClr val="accent4">
                    <a:lumMod val="50000"/>
                  </a:schemeClr>
                </a:solidFill>
              </a:rPr>
              <a:t>Внешняя </a:t>
            </a:r>
            <a:r>
              <a:rPr lang="ru-RU" sz="1300" b="1" dirty="0">
                <a:solidFill>
                  <a:schemeClr val="accent4">
                    <a:lumMod val="50000"/>
                  </a:schemeClr>
                </a:solidFill>
              </a:rPr>
              <a:t>проверка отчета Администрации города Твери об исполнении бюджета за </a:t>
            </a:r>
            <a:r>
              <a:rPr lang="ru-RU" sz="1300" b="1" dirty="0" smtClean="0">
                <a:solidFill>
                  <a:schemeClr val="accent4">
                    <a:lumMod val="50000"/>
                  </a:schemeClr>
                </a:solidFill>
              </a:rPr>
              <a:t>2019 год</a:t>
            </a:r>
            <a:r>
              <a:rPr lang="ru-RU" sz="1300" b="1" dirty="0">
                <a:solidFill>
                  <a:schemeClr val="accent4">
                    <a:lumMod val="50000"/>
                  </a:schemeClr>
                </a:solidFill>
              </a:rPr>
              <a:t>, в том числе:                                                                                                                                                                                   </a:t>
            </a:r>
            <a:r>
              <a:rPr lang="ru-RU" sz="1300" b="1" dirty="0" smtClean="0">
                <a:solidFill>
                  <a:schemeClr val="accent4">
                    <a:lumMod val="50000"/>
                  </a:schemeClr>
                </a:solidFill>
              </a:rPr>
              <a:t>- бюджетной </a:t>
            </a:r>
            <a:r>
              <a:rPr lang="ru-RU" sz="1300" b="1" dirty="0">
                <a:solidFill>
                  <a:schemeClr val="accent4">
                    <a:lumMod val="50000"/>
                  </a:schemeClr>
                </a:solidFill>
              </a:rPr>
              <a:t>отчетности главных администраторов бюджетных </a:t>
            </a:r>
            <a:r>
              <a:rPr lang="ru-RU" sz="1300" b="1" dirty="0" smtClean="0">
                <a:solidFill>
                  <a:schemeClr val="accent4">
                    <a:lumMod val="50000"/>
                  </a:schemeClr>
                </a:solidFill>
              </a:rPr>
              <a:t>средств  </a:t>
            </a:r>
            <a:endParaRPr lang="ru-RU" sz="1300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1300" b="1" dirty="0">
                <a:solidFill>
                  <a:schemeClr val="accent4">
                    <a:lumMod val="50000"/>
                  </a:schemeClr>
                </a:solidFill>
              </a:rPr>
              <a:t>   </a:t>
            </a:r>
            <a:r>
              <a:rPr lang="ru-RU" sz="1300" b="1" dirty="0" smtClean="0">
                <a:solidFill>
                  <a:schemeClr val="accent4">
                    <a:lumMod val="50000"/>
                  </a:schemeClr>
                </a:solidFill>
              </a:rPr>
              <a:t>    - годового </a:t>
            </a:r>
            <a:r>
              <a:rPr lang="ru-RU" sz="1300" b="1" dirty="0">
                <a:solidFill>
                  <a:schemeClr val="accent4">
                    <a:lumMod val="50000"/>
                  </a:schemeClr>
                </a:solidFill>
              </a:rPr>
              <a:t>отчета Администрации города Твери об исполнении </a:t>
            </a:r>
            <a:r>
              <a:rPr lang="ru-RU" sz="1300" b="1" dirty="0" smtClean="0">
                <a:solidFill>
                  <a:schemeClr val="accent4">
                    <a:lumMod val="50000"/>
                  </a:schemeClr>
                </a:solidFill>
              </a:rPr>
              <a:t>бюджета</a:t>
            </a:r>
          </a:p>
          <a:p>
            <a:r>
              <a:rPr lang="ru-RU" sz="13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300" b="1" dirty="0" smtClean="0">
                <a:solidFill>
                  <a:schemeClr val="accent4">
                    <a:lumMod val="50000"/>
                  </a:schemeClr>
                </a:solidFill>
              </a:rPr>
              <a:t>        города</a:t>
            </a:r>
            <a:endParaRPr lang="ru-RU" sz="13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chemeClr val="accent4">
                    <a:lumMod val="50000"/>
                  </a:schemeClr>
                </a:solidFill>
              </a:rPr>
              <a:t>Тематические (контрольные </a:t>
            </a:r>
            <a:r>
              <a:rPr lang="ru-RU" sz="1300" b="1" dirty="0">
                <a:solidFill>
                  <a:schemeClr val="accent4">
                    <a:lumMod val="50000"/>
                  </a:schemeClr>
                </a:solidFill>
              </a:rPr>
              <a:t>и </a:t>
            </a:r>
            <a:r>
              <a:rPr lang="ru-RU" sz="1300" b="1" dirty="0" smtClean="0">
                <a:solidFill>
                  <a:schemeClr val="accent4">
                    <a:lumMod val="50000"/>
                  </a:schemeClr>
                </a:solidFill>
              </a:rPr>
              <a:t>экспертно-аналитические) мероприятия</a:t>
            </a:r>
            <a:endParaRPr lang="ru-RU" sz="13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chemeClr val="accent4">
                    <a:lumMod val="50000"/>
                  </a:schemeClr>
                </a:solidFill>
              </a:rPr>
              <a:t>Мониторинги </a:t>
            </a:r>
            <a:r>
              <a:rPr lang="ru-RU" sz="1300" b="1" dirty="0">
                <a:solidFill>
                  <a:schemeClr val="accent4">
                    <a:lumMod val="50000"/>
                  </a:schemeClr>
                </a:solidFill>
              </a:rPr>
              <a:t>в части анализа исполнения:                                                                                                                                   </a:t>
            </a:r>
            <a:r>
              <a:rPr lang="ru-RU" sz="1300" b="1" dirty="0" smtClean="0">
                <a:solidFill>
                  <a:schemeClr val="accent4">
                    <a:lumMod val="50000"/>
                  </a:schemeClr>
                </a:solidFill>
              </a:rPr>
              <a:t>- </a:t>
            </a:r>
            <a:r>
              <a:rPr lang="ru-RU" sz="1300" b="1" dirty="0">
                <a:solidFill>
                  <a:schemeClr val="accent4">
                    <a:lumMod val="50000"/>
                  </a:schemeClr>
                </a:solidFill>
              </a:rPr>
              <a:t>прогнозного плана (программы) приватизации муниципального </a:t>
            </a:r>
            <a:r>
              <a:rPr lang="ru-RU" sz="1300" b="1" dirty="0" smtClean="0">
                <a:solidFill>
                  <a:schemeClr val="accent4">
                    <a:lumMod val="50000"/>
                  </a:schemeClr>
                </a:solidFill>
              </a:rPr>
              <a:t>имущества</a:t>
            </a:r>
            <a:endParaRPr lang="ru-RU" sz="13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sz="1300" b="1" dirty="0" smtClean="0">
                <a:solidFill>
                  <a:schemeClr val="accent4">
                    <a:lumMod val="50000"/>
                  </a:schemeClr>
                </a:solidFill>
              </a:rPr>
              <a:t> - </a:t>
            </a:r>
            <a:r>
              <a:rPr lang="ru-RU" sz="1300" b="1" dirty="0">
                <a:solidFill>
                  <a:schemeClr val="accent4">
                    <a:lumMod val="50000"/>
                  </a:schemeClr>
                </a:solidFill>
              </a:rPr>
              <a:t>плана мероприятий по мобилизации доходов бюджета за 2019-2021 </a:t>
            </a:r>
            <a:r>
              <a:rPr lang="ru-RU" sz="1300" b="1" dirty="0" smtClean="0">
                <a:solidFill>
                  <a:schemeClr val="accent4">
                    <a:lumMod val="50000"/>
                  </a:schemeClr>
                </a:solidFill>
              </a:rPr>
              <a:t>годы  </a:t>
            </a:r>
            <a:endParaRPr lang="ru-RU" sz="1300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1300" b="1" dirty="0">
                <a:solidFill>
                  <a:schemeClr val="accent4">
                    <a:lumMod val="50000"/>
                  </a:schemeClr>
                </a:solidFill>
              </a:rPr>
              <a:t>    </a:t>
            </a:r>
            <a:r>
              <a:rPr lang="ru-RU" sz="1300" b="1" dirty="0" smtClean="0">
                <a:solidFill>
                  <a:schemeClr val="accent4">
                    <a:lumMod val="50000"/>
                  </a:schemeClr>
                </a:solidFill>
              </a:rPr>
              <a:t>   - </a:t>
            </a:r>
            <a:r>
              <a:rPr lang="ru-RU" sz="1300" b="1" dirty="0">
                <a:solidFill>
                  <a:schemeClr val="accent4">
                    <a:lumMod val="50000"/>
                  </a:schemeClr>
                </a:solidFill>
              </a:rPr>
              <a:t>выполнения планов ФХД </a:t>
            </a:r>
            <a:r>
              <a:rPr lang="ru-RU" sz="1300" b="1" dirty="0" smtClean="0">
                <a:solidFill>
                  <a:schemeClr val="accent4">
                    <a:lumMod val="50000"/>
                  </a:schemeClr>
                </a:solidFill>
              </a:rPr>
              <a:t>МУП</a:t>
            </a:r>
          </a:p>
          <a:p>
            <a:r>
              <a:rPr lang="ru-RU" sz="13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300" b="1" dirty="0" smtClean="0">
                <a:solidFill>
                  <a:schemeClr val="accent4">
                    <a:lumMod val="50000"/>
                  </a:schemeClr>
                </a:solidFill>
              </a:rPr>
              <a:t>      - плана мероприятий в рамках национальных проектов, реализуемых на</a:t>
            </a:r>
          </a:p>
          <a:p>
            <a:r>
              <a:rPr lang="ru-RU" sz="13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300" b="1" dirty="0" smtClean="0">
                <a:solidFill>
                  <a:schemeClr val="accent4">
                    <a:lumMod val="50000"/>
                  </a:schemeClr>
                </a:solidFill>
              </a:rPr>
              <a:t>       территории города Твери</a:t>
            </a:r>
          </a:p>
          <a:p>
            <a:r>
              <a:rPr lang="ru-RU" sz="13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300" b="1" dirty="0" smtClean="0">
                <a:solidFill>
                  <a:schemeClr val="accent4">
                    <a:lumMod val="50000"/>
                  </a:schemeClr>
                </a:solidFill>
              </a:rPr>
              <a:t>      - доходной и расходной частей бюджета </a:t>
            </a:r>
            <a:endParaRPr lang="ru-RU" sz="13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77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8890" y="692696"/>
            <a:ext cx="7703590" cy="5387429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ОСНОВНЫЕ ПОКАЗАТЕЛИ ДЕЯТЕЛЬНОСТИ</a:t>
            </a: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/>
              <a:t>4</a:t>
            </a:fld>
            <a:endParaRPr lang="ru-RU" b="1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5893"/>
            <a:ext cx="821937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города 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pic>
        <p:nvPicPr>
          <p:cNvPr id="5" name="Рисунок 4" descr="&amp;Tcy;&amp;vcy;&amp;iecy;&amp;rcy;&amp;scy;&amp;kcy;&amp;acy;&amp;yacy; &amp;gcy;&amp;ocy;&amp;rcy;&amp;ocy;&amp;dcy;&amp;scy;&amp;kcy;&amp;acy;&amp;yacy; &amp;Dcy;&amp;ucy;&amp;mcy;&amp;acy;"/>
          <p:cNvPicPr/>
          <p:nvPr/>
        </p:nvPicPr>
        <p:blipFill>
          <a:blip r:embed="rId2"/>
          <a:srcRect r="69905"/>
          <a:stretch>
            <a:fillRect/>
          </a:stretch>
        </p:blipFill>
        <p:spPr bwMode="auto">
          <a:xfrm>
            <a:off x="107504" y="1"/>
            <a:ext cx="674296" cy="53962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531273"/>
              </p:ext>
            </p:extLst>
          </p:nvPr>
        </p:nvGraphicFramePr>
        <p:xfrm>
          <a:off x="444651" y="1104365"/>
          <a:ext cx="8447827" cy="4847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7388"/>
                <a:gridCol w="1008112"/>
                <a:gridCol w="1487189"/>
                <a:gridCol w="146513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Показатели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Ед. изм.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2020 год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Справочно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2019 год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8323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2060"/>
                          </a:solidFill>
                        </a:rPr>
                        <a:t>Объем проверенных средств</a:t>
                      </a:r>
                      <a:endParaRPr lang="ru-RU" sz="15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rgbClr val="002060"/>
                          </a:solidFill>
                        </a:rPr>
                        <a:t>тыс. руб.</a:t>
                      </a:r>
                    </a:p>
                    <a:p>
                      <a:pPr algn="ctr"/>
                      <a:endParaRPr lang="ru-RU" sz="200" b="0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 smtClean="0">
                          <a:solidFill>
                            <a:srgbClr val="C00000"/>
                          </a:solidFill>
                        </a:rPr>
                        <a:t>50 779 654,7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2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rgbClr val="C00000"/>
                          </a:solidFill>
                        </a:rPr>
                        <a:t>43 780 821,3</a:t>
                      </a:r>
                    </a:p>
                    <a:p>
                      <a:pPr algn="ctr"/>
                      <a:endParaRPr lang="ru-RU" sz="200" b="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9866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2060"/>
                          </a:solidFill>
                        </a:rPr>
                        <a:t>Проведено</a:t>
                      </a:r>
                      <a:r>
                        <a:rPr lang="ru-RU" sz="1500" b="1" baseline="0" dirty="0" smtClean="0">
                          <a:solidFill>
                            <a:srgbClr val="002060"/>
                          </a:solidFill>
                        </a:rPr>
                        <a:t> контрольных и экспертно-аналитических мероприятий</a:t>
                      </a:r>
                      <a:endParaRPr lang="ru-RU" sz="15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ед.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32</a:t>
                      </a:r>
                      <a:endParaRPr lang="ru-RU" sz="15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26</a:t>
                      </a:r>
                      <a:endParaRPr lang="ru-RU" sz="15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7773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2060"/>
                          </a:solidFill>
                        </a:rPr>
                        <a:t>Проведено экспертиз проектов НПА</a:t>
                      </a:r>
                      <a:endParaRPr lang="ru-RU" sz="15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ед.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159</a:t>
                      </a:r>
                      <a:endParaRPr lang="ru-RU" sz="15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144</a:t>
                      </a:r>
                      <a:endParaRPr lang="ru-RU" sz="15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82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rgbClr val="002060"/>
                          </a:solidFill>
                        </a:rPr>
                        <a:t>Количество предложений, направленных по результатам </a:t>
                      </a:r>
                      <a:r>
                        <a:rPr lang="ru-RU" sz="1500" b="1" baseline="0" dirty="0" smtClean="0">
                          <a:solidFill>
                            <a:srgbClr val="002060"/>
                          </a:solidFill>
                        </a:rPr>
                        <a:t>КМ и ЭАМ</a:t>
                      </a:r>
                      <a:endParaRPr lang="ru-RU" sz="15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ед.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293</a:t>
                      </a:r>
                      <a:endParaRPr lang="ru-RU" sz="15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256</a:t>
                      </a:r>
                      <a:endParaRPr lang="ru-RU" sz="15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35637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2060"/>
                          </a:solidFill>
                        </a:rPr>
                        <a:t>Выявлено нарушений</a:t>
                      </a:r>
                      <a:r>
                        <a:rPr lang="ru-RU" sz="15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500" b="1" dirty="0" smtClean="0">
                          <a:solidFill>
                            <a:srgbClr val="002060"/>
                          </a:solidFill>
                        </a:rPr>
                        <a:t>законодательства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rgbClr val="002060"/>
                          </a:solidFill>
                        </a:rPr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rgbClr val="002060"/>
                          </a:solidFill>
                        </a:rPr>
                        <a:t>тыс. руб.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baseline="0" dirty="0" smtClean="0">
                          <a:solidFill>
                            <a:schemeClr val="tx1"/>
                          </a:solidFill>
                        </a:rPr>
                        <a:t>232</a:t>
                      </a:r>
                    </a:p>
                    <a:p>
                      <a:pPr algn="ctr"/>
                      <a:r>
                        <a:rPr lang="ru-RU" sz="1500" b="1" baseline="0" dirty="0" smtClean="0">
                          <a:solidFill>
                            <a:srgbClr val="C00000"/>
                          </a:solidFill>
                        </a:rPr>
                        <a:t>383 137,6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</a:p>
                    <a:p>
                      <a:pPr algn="ctr"/>
                      <a:r>
                        <a:rPr lang="ru-RU" sz="1500" b="0" dirty="0" smtClean="0">
                          <a:solidFill>
                            <a:srgbClr val="C00000"/>
                          </a:solidFill>
                        </a:rPr>
                        <a:t>643</a:t>
                      </a:r>
                      <a:r>
                        <a:rPr lang="ru-RU" sz="1500" b="0" baseline="0" dirty="0" smtClean="0">
                          <a:solidFill>
                            <a:srgbClr val="C00000"/>
                          </a:solidFill>
                        </a:rPr>
                        <a:t> 824,5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1053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2060"/>
                          </a:solidFill>
                        </a:rPr>
                        <a:t>Устранено выявленных нарушений</a:t>
                      </a:r>
                      <a:endParaRPr lang="ru-RU" sz="15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rgbClr val="002060"/>
                          </a:solidFill>
                        </a:rPr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rgbClr val="002060"/>
                          </a:solidFill>
                        </a:rPr>
                        <a:t>тыс. руб.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181</a:t>
                      </a: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rgbClr val="C00000"/>
                          </a:solidFill>
                        </a:rPr>
                        <a:t>329 442,7</a:t>
                      </a:r>
                      <a:endParaRPr lang="ru-RU" sz="15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  <a:p>
                      <a:pPr algn="ctr"/>
                      <a:r>
                        <a:rPr lang="ru-RU" sz="1500" b="0" dirty="0" smtClean="0">
                          <a:solidFill>
                            <a:srgbClr val="C00000"/>
                          </a:solidFill>
                        </a:rPr>
                        <a:t>330 044,9</a:t>
                      </a:r>
                      <a:endParaRPr lang="ru-RU" sz="1500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0256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2060"/>
                          </a:solidFill>
                        </a:rPr>
                        <a:t>Направлено представлений</a:t>
                      </a:r>
                      <a:endParaRPr lang="ru-RU" sz="15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ед.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12</a:t>
                      </a:r>
                      <a:endParaRPr lang="ru-RU" sz="15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13</a:t>
                      </a:r>
                      <a:endParaRPr lang="ru-RU" sz="15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6253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2060"/>
                          </a:solidFill>
                        </a:rPr>
                        <a:t>Составлено протоколов об административных правонарушениях</a:t>
                      </a:r>
                      <a:endParaRPr lang="ru-RU" sz="15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ед.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5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5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9661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2060"/>
                          </a:solidFill>
                        </a:rPr>
                        <a:t>Направлено материалов в прокуратуру</a:t>
                      </a:r>
                      <a:endParaRPr lang="ru-RU" sz="15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ед.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8</a:t>
                      </a:r>
                      <a:endParaRPr lang="ru-RU" sz="15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5</a:t>
                      </a:r>
                      <a:endParaRPr lang="ru-RU" sz="15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47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692696"/>
            <a:ext cx="7703590" cy="5387429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DDDDDD"/>
              </a:buClr>
              <a:buNone/>
            </a:pPr>
            <a:r>
              <a:rPr lang="ru-RU" sz="1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СОПРОВОЖДЕНИЕ ДЕЯТЕЛЬНОСТИ ТГД</a:t>
            </a:r>
            <a:endParaRPr lang="ru-RU" sz="1800" b="1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/>
              <a:t>5</a:t>
            </a:fld>
            <a:endParaRPr lang="ru-RU" b="1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5893"/>
            <a:ext cx="821937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города 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pic>
        <p:nvPicPr>
          <p:cNvPr id="5" name="Рисунок 4" descr="&amp;Tcy;&amp;vcy;&amp;iecy;&amp;rcy;&amp;scy;&amp;kcy;&amp;acy;&amp;yacy; &amp;gcy;&amp;ocy;&amp;rcy;&amp;ocy;&amp;dcy;&amp;scy;&amp;kcy;&amp;acy;&amp;yacy; &amp;Dcy;&amp;ucy;&amp;mcy;&amp;acy;"/>
          <p:cNvPicPr/>
          <p:nvPr/>
        </p:nvPicPr>
        <p:blipFill>
          <a:blip r:embed="rId2"/>
          <a:srcRect r="69905"/>
          <a:stretch>
            <a:fillRect/>
          </a:stretch>
        </p:blipFill>
        <p:spPr bwMode="auto">
          <a:xfrm>
            <a:off x="107504" y="1"/>
            <a:ext cx="674296" cy="539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s://icon-library.com/images/project-icon-png/project-icon-png-19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37112"/>
            <a:ext cx="1872208" cy="17281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951145"/>
              </p:ext>
            </p:extLst>
          </p:nvPr>
        </p:nvGraphicFramePr>
        <p:xfrm>
          <a:off x="1619672" y="1916832"/>
          <a:ext cx="6480720" cy="2943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/>
                <a:gridCol w="1584176"/>
              </a:tblGrid>
              <a:tr h="635053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      Участие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</a:rPr>
                        <a:t> в заседаниях ТГД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21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9072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      Участие в заседаниях: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         - постоянных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комитетов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         -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 рабочих групп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106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21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82535">
                <a:tc>
                  <a:txBody>
                    <a:bodyPr/>
                    <a:lstStyle/>
                    <a:p>
                      <a:pPr algn="l"/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      Рассмотрено вопросов, всего, </a:t>
                      </a:r>
                    </a:p>
                    <a:p>
                      <a:pPr algn="l"/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      в том числе проектов решений ТГД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482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177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10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652" y="692696"/>
            <a:ext cx="8375820" cy="5387429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7FD13B"/>
              </a:buClr>
              <a:buNone/>
            </a:pPr>
            <a:r>
              <a:rPr lang="ru-RU" sz="1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ПРЕДВАРИТЕЛЬНЫЙ КОНТРОЛЬ</a:t>
            </a:r>
          </a:p>
          <a:p>
            <a:pPr marL="0" lvl="0" indent="0" algn="ctr">
              <a:buClr>
                <a:srgbClr val="7FD13B"/>
              </a:buClr>
              <a:buNone/>
            </a:pPr>
            <a:r>
              <a:rPr lang="ru-RU" sz="1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Финансово-экономическая экспертиза проекта бюджета города Твери </a:t>
            </a:r>
            <a:endParaRPr lang="ru-RU" sz="1800" b="1" dirty="0" smtClean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7FD13B"/>
              </a:buClr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 год</a:t>
            </a:r>
          </a:p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/>
              <a:t>6</a:t>
            </a:fld>
            <a:endParaRPr lang="ru-RU" b="1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5893"/>
            <a:ext cx="821937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города 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pic>
        <p:nvPicPr>
          <p:cNvPr id="5" name="Рисунок 4" descr="&amp;Tcy;&amp;vcy;&amp;iecy;&amp;rcy;&amp;scy;&amp;kcy;&amp;acy;&amp;yacy; &amp;gcy;&amp;ocy;&amp;rcy;&amp;ocy;&amp;dcy;&amp;scy;&amp;kcy;&amp;acy;&amp;yacy; &amp;Dcy;&amp;ucy;&amp;mcy;&amp;acy;"/>
          <p:cNvPicPr/>
          <p:nvPr/>
        </p:nvPicPr>
        <p:blipFill>
          <a:blip r:embed="rId2"/>
          <a:srcRect r="69905"/>
          <a:stretch>
            <a:fillRect/>
          </a:stretch>
        </p:blipFill>
        <p:spPr bwMode="auto">
          <a:xfrm>
            <a:off x="107504" y="1"/>
            <a:ext cx="674296" cy="53962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нутый угол 1"/>
          <p:cNvSpPr/>
          <p:nvPr/>
        </p:nvSpPr>
        <p:spPr>
          <a:xfrm>
            <a:off x="271399" y="1827483"/>
            <a:ext cx="2520279" cy="1944216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1300" b="1" dirty="0" smtClean="0">
              <a:solidFill>
                <a:srgbClr val="EEECE1">
                  <a:lumMod val="10000"/>
                </a:srgbClr>
              </a:solidFill>
            </a:endParaRPr>
          </a:p>
          <a:p>
            <a:pPr lvl="0">
              <a:lnSpc>
                <a:spcPts val="1900"/>
              </a:lnSpc>
              <a:spcBef>
                <a:spcPts val="600"/>
              </a:spcBef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</a:rPr>
              <a:t>Проект бюджета, в т.ч.:                                                                                                                                     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</a:rPr>
              <a:t>- доходная и расходная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</a:rPr>
              <a:t>части             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</a:rPr>
              <a:t>- проект дефицита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</a:rPr>
              <a:t>бюджета </a:t>
            </a:r>
            <a:endParaRPr lang="ru-RU" sz="1400" b="1" dirty="0">
              <a:solidFill>
                <a:schemeClr val="bg2">
                  <a:lumMod val="10000"/>
                </a:schemeClr>
              </a:solidFill>
            </a:endParaRPr>
          </a:p>
          <a:p>
            <a:pPr lvl="0">
              <a:lnSpc>
                <a:spcPts val="1900"/>
              </a:lnSpc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</a:rPr>
              <a:t>- проект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</a:rPr>
              <a:t>АИП                                                                                                                                                </a:t>
            </a:r>
            <a:endParaRPr lang="ru-RU" sz="1400" b="1" dirty="0">
              <a:solidFill>
                <a:schemeClr val="bg2">
                  <a:lumMod val="10000"/>
                </a:schemeClr>
              </a:solidFill>
            </a:endParaRPr>
          </a:p>
          <a:p>
            <a:pPr lvl="0">
              <a:lnSpc>
                <a:spcPts val="1900"/>
              </a:lnSpc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</a:rPr>
              <a:t>- проект прогнозного плана (программы) приватизации  муниципального имущества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084197"/>
              </p:ext>
            </p:extLst>
          </p:nvPr>
        </p:nvGraphicFramePr>
        <p:xfrm>
          <a:off x="3059831" y="2564904"/>
          <a:ext cx="5904657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9"/>
                <a:gridCol w="1008112"/>
                <a:gridCol w="1316200"/>
                <a:gridCol w="13480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Показатели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Ед. изм.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2020 год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Справочно</a:t>
                      </a:r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2019 год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Объем проверенных средств</a:t>
                      </a:r>
                      <a:endParaRPr lang="ru-RU" sz="15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21 342 228,4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18 628 600,4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Количество объектов проверки</a:t>
                      </a:r>
                      <a:endParaRPr lang="ru-RU" sz="15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Выявлено нарушений</a:t>
                      </a:r>
                      <a:endParaRPr lang="ru-RU" sz="15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3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/>
                      <a:endParaRPr lang="ru-RU" sz="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165 833,1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  <a:p>
                      <a:pPr algn="ctr"/>
                      <a:endParaRPr lang="ru-RU" sz="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120 386,9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Устранено нарушений</a:t>
                      </a:r>
                      <a:endParaRPr lang="ru-RU" sz="15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3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/>
                      <a:endParaRPr lang="ru-RU" sz="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165 833,1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  <a:p>
                      <a:pPr algn="ctr"/>
                      <a:endParaRPr lang="ru-RU" sz="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30 240,8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Направлено  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предложений</a:t>
                      </a:r>
                      <a:endParaRPr lang="ru-RU" sz="15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4-конечная звезда 10"/>
          <p:cNvSpPr/>
          <p:nvPr/>
        </p:nvSpPr>
        <p:spPr>
          <a:xfrm>
            <a:off x="2458200" y="3771699"/>
            <a:ext cx="504056" cy="504056"/>
          </a:xfrm>
          <a:prstGeom prst="star4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https://img2.freepng.ru/20181107/xhi/kisspng-clip-art-budget-portable-network-graphics-finance-budget-png-images-transparent-free-download-pngmar-5be2ecc6c30299.1021558115415984067988.jpg"/>
          <p:cNvPicPr/>
          <p:nvPr/>
        </p:nvPicPr>
        <p:blipFill>
          <a:blip r:embed="rId3" cstate="print">
            <a:clrChange>
              <a:clrFrom>
                <a:srgbClr val="ECECEC"/>
              </a:clrFrom>
              <a:clrTo>
                <a:srgbClr val="ECECEC">
                  <a:alpha val="0"/>
                </a:srgbClr>
              </a:clrTo>
            </a:clrChange>
            <a:duotone>
              <a:prstClr val="black"/>
              <a:schemeClr val="accent3">
                <a:lumMod val="60000"/>
                <a:lumOff val="4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338" y="4243306"/>
            <a:ext cx="1676400" cy="167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510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620688"/>
            <a:ext cx="7703590" cy="5387429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7FD13B"/>
              </a:buClr>
              <a:buNone/>
            </a:pPr>
            <a:r>
              <a:rPr lang="ru-RU" sz="1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ПРЕДВАРИТЕЛЬНЫЙ КОНТРОЛЬ</a:t>
            </a:r>
          </a:p>
          <a:p>
            <a:pPr marL="0" lvl="0" indent="0" algn="ctr">
              <a:buClr>
                <a:srgbClr val="7FD13B"/>
              </a:buClr>
              <a:buNone/>
            </a:pPr>
            <a:r>
              <a:rPr lang="ru-RU" sz="1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Финансово-экономическая экспертиза 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муниципальных правовых актов города Твери</a:t>
            </a:r>
          </a:p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/>
              <a:t>7</a:t>
            </a:fld>
            <a:endParaRPr lang="ru-RU" b="1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5893"/>
            <a:ext cx="821937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города 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pic>
        <p:nvPicPr>
          <p:cNvPr id="5" name="Рисунок 4" descr="&amp;Tcy;&amp;vcy;&amp;iecy;&amp;rcy;&amp;scy;&amp;kcy;&amp;acy;&amp;yacy; &amp;gcy;&amp;ocy;&amp;rcy;&amp;ocy;&amp;dcy;&amp;scy;&amp;kcy;&amp;acy;&amp;yacy; &amp;Dcy;&amp;ucy;&amp;mcy;&amp;acy;"/>
          <p:cNvPicPr/>
          <p:nvPr/>
        </p:nvPicPr>
        <p:blipFill>
          <a:blip r:embed="rId2"/>
          <a:srcRect r="69905"/>
          <a:stretch>
            <a:fillRect/>
          </a:stretch>
        </p:blipFill>
        <p:spPr bwMode="auto">
          <a:xfrm>
            <a:off x="107504" y="1"/>
            <a:ext cx="674296" cy="53962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529715903"/>
              </p:ext>
            </p:extLst>
          </p:nvPr>
        </p:nvGraphicFramePr>
        <p:xfrm>
          <a:off x="899592" y="2060848"/>
          <a:ext cx="756084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628274039"/>
              </p:ext>
            </p:extLst>
          </p:nvPr>
        </p:nvGraphicFramePr>
        <p:xfrm>
          <a:off x="6012160" y="2276872"/>
          <a:ext cx="304800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0974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8570" y="692696"/>
            <a:ext cx="7703590" cy="5387429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ПОСЛЕДУЮЩИЙ КОНТРОЛЬ </a:t>
            </a: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/>
              <a:t>8</a:t>
            </a:fld>
            <a:endParaRPr lang="ru-RU" b="1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27584" y="105893"/>
            <a:ext cx="8173591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города 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pic>
        <p:nvPicPr>
          <p:cNvPr id="5" name="Рисунок 4" descr="&amp;Tcy;&amp;vcy;&amp;iecy;&amp;rcy;&amp;scy;&amp;kcy;&amp;acy;&amp;yacy; &amp;gcy;&amp;ocy;&amp;rcy;&amp;ocy;&amp;dcy;&amp;scy;&amp;kcy;&amp;acy;&amp;yacy; &amp;Dcy;&amp;ucy;&amp;mcy;&amp;acy;"/>
          <p:cNvPicPr/>
          <p:nvPr/>
        </p:nvPicPr>
        <p:blipFill>
          <a:blip r:embed="rId2"/>
          <a:srcRect r="69905"/>
          <a:stretch>
            <a:fillRect/>
          </a:stretch>
        </p:blipFill>
        <p:spPr bwMode="auto">
          <a:xfrm>
            <a:off x="107504" y="1"/>
            <a:ext cx="674296" cy="53962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403648" y="1124744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Внешняя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годового </a:t>
            </a:r>
            <a:r>
              <a:rPr lang="ru-RU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отчета об исполнении бюджета города Твери за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endParaRPr lang="ru-RU" dirty="0"/>
          </a:p>
        </p:txBody>
      </p:sp>
      <p:pic>
        <p:nvPicPr>
          <p:cNvPr id="10" name="Рисунок 9" descr="https://www.yarregion.ru/depts/dgz/newsPics/29.01.20/06c8b153-4208-41c1-abe7-84b1859bb95e.jpg"/>
          <p:cNvPicPr/>
          <p:nvPr/>
        </p:nvPicPr>
        <p:blipFill>
          <a:blip r:embed="rId3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171" y="1771075"/>
            <a:ext cx="1274294" cy="1415579"/>
          </a:xfrm>
          <a:prstGeom prst="rect">
            <a:avLst/>
          </a:prstGeom>
          <a:ln>
            <a:noFill/>
          </a:ln>
        </p:spPr>
      </p:pic>
      <p:sp>
        <p:nvSpPr>
          <p:cNvPr id="16" name="AutoShape 19"/>
          <p:cNvSpPr>
            <a:spLocks noChangeArrowheads="1"/>
          </p:cNvSpPr>
          <p:nvPr/>
        </p:nvSpPr>
        <p:spPr bwMode="auto">
          <a:xfrm>
            <a:off x="107505" y="2430092"/>
            <a:ext cx="674296" cy="1719875"/>
          </a:xfrm>
          <a:prstGeom prst="curvedRightArrow">
            <a:avLst>
              <a:gd name="adj1" fmla="val 33126"/>
              <a:gd name="adj2" fmla="val 66251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560" y="1988841"/>
            <a:ext cx="3574176" cy="864096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 b="1" dirty="0" smtClean="0">
              <a:solidFill>
                <a:schemeClr val="tx1"/>
              </a:solidFill>
            </a:endParaRPr>
          </a:p>
          <a:p>
            <a:pPr algn="ctr"/>
            <a:endParaRPr lang="ru-RU" sz="15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500" b="1" dirty="0" smtClean="0">
                <a:solidFill>
                  <a:schemeClr val="tx1"/>
                </a:solidFill>
              </a:rPr>
              <a:t>Годовой </a:t>
            </a:r>
            <a:r>
              <a:rPr lang="ru-RU" sz="1500" b="1" dirty="0">
                <a:solidFill>
                  <a:schemeClr val="tx1"/>
                </a:solidFill>
              </a:rPr>
              <a:t>отчет об исполнении </a:t>
            </a:r>
            <a:r>
              <a:rPr lang="ru-RU" sz="1500" b="1" dirty="0" smtClean="0">
                <a:solidFill>
                  <a:schemeClr val="tx1"/>
                </a:solidFill>
              </a:rPr>
              <a:t>бюджета,</a:t>
            </a:r>
          </a:p>
          <a:p>
            <a:pPr algn="ctr"/>
            <a:r>
              <a:rPr lang="ru-RU" sz="1500" b="1" dirty="0" smtClean="0">
                <a:solidFill>
                  <a:schemeClr val="tx1"/>
                </a:solidFill>
              </a:rPr>
              <a:t>бюджетная </a:t>
            </a:r>
            <a:r>
              <a:rPr lang="ru-RU" sz="1500" b="1" dirty="0">
                <a:solidFill>
                  <a:schemeClr val="tx1"/>
                </a:solidFill>
              </a:rPr>
              <a:t>отчетность главных администраторов бюджетных средств</a:t>
            </a:r>
          </a:p>
          <a:p>
            <a:pPr algn="ctr"/>
            <a:endParaRPr lang="ru-RU" sz="1500" b="1" dirty="0" smtClean="0">
              <a:solidFill>
                <a:schemeClr val="tx1"/>
              </a:solidFill>
            </a:endParaRPr>
          </a:p>
          <a:p>
            <a:pPr algn="ctr"/>
            <a:endParaRPr lang="ru-RU" sz="15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74780"/>
              </p:ext>
            </p:extLst>
          </p:nvPr>
        </p:nvGraphicFramePr>
        <p:xfrm>
          <a:off x="788247" y="3140968"/>
          <a:ext cx="7356034" cy="2881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8917"/>
                <a:gridCol w="980332"/>
                <a:gridCol w="1783415"/>
                <a:gridCol w="1743370"/>
              </a:tblGrid>
              <a:tr h="54710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Показатели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gradFill flip="none" rotWithShape="1">
                      <a:gsLst>
                        <a:gs pos="0">
                          <a:schemeClr val="accent4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4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4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Ед. изм.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gradFill flip="none" rotWithShape="1">
                      <a:gsLst>
                        <a:gs pos="0">
                          <a:schemeClr val="accent4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4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4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2020 год</a:t>
                      </a:r>
                      <a:endParaRPr lang="ru-RU" sz="15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gradFill flip="none" rotWithShape="1">
                      <a:gsLst>
                        <a:gs pos="0">
                          <a:schemeClr val="accent4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4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4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Справочно</a:t>
                      </a:r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2019 год</a:t>
                      </a:r>
                      <a:endParaRPr lang="ru-RU" sz="15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gradFill flip="none" rotWithShape="1">
                      <a:gsLst>
                        <a:gs pos="0">
                          <a:schemeClr val="accent4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4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4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459472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Объем проверенных средств</a:t>
                      </a:r>
                      <a:endParaRPr lang="ru-RU" sz="15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тыс. руб.</a:t>
                      </a:r>
                      <a:endParaRPr lang="ru-RU" sz="1500" dirty="0"/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19 741 861,4</a:t>
                      </a:r>
                      <a:endParaRPr lang="ru-RU" sz="15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15 960 958,7</a:t>
                      </a:r>
                      <a:endParaRPr lang="ru-RU" sz="15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84246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Количество объектов проверки</a:t>
                      </a:r>
                      <a:endParaRPr lang="ru-RU" sz="15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ед.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91</a:t>
                      </a:r>
                      <a:endParaRPr lang="ru-RU" sz="15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94</a:t>
                      </a:r>
                      <a:endParaRPr lang="ru-RU" sz="15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391552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Выявлено нарушений</a:t>
                      </a:r>
                      <a:endParaRPr lang="ru-RU" sz="15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ед.</a:t>
                      </a:r>
                    </a:p>
                    <a:p>
                      <a:pPr algn="ctr"/>
                      <a:r>
                        <a:rPr lang="ru-RU" sz="1500" dirty="0" smtClean="0"/>
                        <a:t>тыс. руб.</a:t>
                      </a:r>
                      <a:endParaRPr lang="ru-RU" sz="1500" dirty="0"/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60</a:t>
                      </a: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34 309,8</a:t>
                      </a:r>
                      <a:endParaRPr lang="ru-RU" sz="15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40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135 250,9</a:t>
                      </a:r>
                      <a:endParaRPr lang="ru-RU" sz="15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1552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Устранено нарушений</a:t>
                      </a:r>
                      <a:endParaRPr lang="ru-RU" sz="15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ед.</a:t>
                      </a:r>
                    </a:p>
                    <a:p>
                      <a:pPr algn="ctr"/>
                      <a:r>
                        <a:rPr lang="ru-RU" sz="1500" dirty="0" smtClean="0"/>
                        <a:t>тыс. руб.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53</a:t>
                      </a: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32 815,1</a:t>
                      </a:r>
                      <a:endParaRPr lang="ru-RU" sz="15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35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135 250,9</a:t>
                      </a:r>
                      <a:endParaRPr lang="ru-RU" sz="15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391552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Направлено предложений</a:t>
                      </a:r>
                      <a:endParaRPr lang="ru-RU" sz="15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ед.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ru-RU" sz="15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38</a:t>
                      </a:r>
                      <a:endParaRPr lang="ru-RU" sz="15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07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1800" y="663277"/>
            <a:ext cx="7703590" cy="5387429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ПОСЛЕДУЮЩИЙ КОНТРОЛЬ </a:t>
            </a: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/>
              <a:t>9</a:t>
            </a:fld>
            <a:endParaRPr lang="ru-RU" b="1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5893"/>
            <a:ext cx="821937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города 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pic>
        <p:nvPicPr>
          <p:cNvPr id="5" name="Рисунок 4" descr="&amp;Tcy;&amp;vcy;&amp;iecy;&amp;rcy;&amp;scy;&amp;kcy;&amp;acy;&amp;yacy; &amp;gcy;&amp;ocy;&amp;rcy;&amp;ocy;&amp;dcy;&amp;scy;&amp;kcy;&amp;acy;&amp;yacy; &amp;Dcy;&amp;ucy;&amp;mcy;&amp;acy;"/>
          <p:cNvPicPr/>
          <p:nvPr/>
        </p:nvPicPr>
        <p:blipFill>
          <a:blip r:embed="rId2"/>
          <a:srcRect r="69905"/>
          <a:stretch>
            <a:fillRect/>
          </a:stretch>
        </p:blipFill>
        <p:spPr bwMode="auto">
          <a:xfrm>
            <a:off x="107504" y="1"/>
            <a:ext cx="674296" cy="53962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971600" y="1124744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7FD13B"/>
              </a:buClr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</a:t>
            </a:r>
            <a:r>
              <a:rPr lang="ru-RU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и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экспертно-аналитические </a:t>
            </a:r>
            <a:r>
              <a:rPr lang="ru-RU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171296"/>
              </p:ext>
            </p:extLst>
          </p:nvPr>
        </p:nvGraphicFramePr>
        <p:xfrm>
          <a:off x="323526" y="1772816"/>
          <a:ext cx="5832649" cy="4227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2368"/>
                <a:gridCol w="951587"/>
                <a:gridCol w="1317581"/>
                <a:gridCol w="1221113"/>
              </a:tblGrid>
              <a:tr h="54710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Показатели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Ед. изм.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2020 год</a:t>
                      </a:r>
                      <a:endParaRPr lang="ru-RU" sz="15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Справочно</a:t>
                      </a:r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2019 год</a:t>
                      </a:r>
                      <a:endParaRPr lang="ru-RU" sz="15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87464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Проведено мероприятий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ед.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ru-RU" sz="15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59472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Объем проверенных средств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тыс. руб.</a:t>
                      </a:r>
                      <a:endParaRPr lang="ru-RU" sz="15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1 301 985,4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7 858 173,9</a:t>
                      </a:r>
                      <a:endParaRPr lang="ru-RU" sz="15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4246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Количество объектов проверки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ед.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64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75</a:t>
                      </a:r>
                      <a:endParaRPr lang="ru-RU" sz="15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1552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Выявлено нарушений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ед.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тыс. руб.</a:t>
                      </a:r>
                      <a:endParaRPr lang="ru-RU" sz="15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168</a:t>
                      </a: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182 994,7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144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388 186,7</a:t>
                      </a:r>
                      <a:endParaRPr lang="ru-RU" sz="15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1552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Устранено нарушений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ед.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тыс. руб.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124</a:t>
                      </a: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130 794,5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36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164 553,2</a:t>
                      </a:r>
                      <a:endParaRPr lang="ru-RU" sz="15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1552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Направлено  представлений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ед.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ru-RU" sz="15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1552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Направлено</a:t>
                      </a:r>
                      <a:r>
                        <a:rPr lang="ru-RU" sz="15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материалов в прокуратуру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ед.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ru-RU" sz="15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Овальная выноска 14"/>
          <p:cNvSpPr/>
          <p:nvPr/>
        </p:nvSpPr>
        <p:spPr>
          <a:xfrm>
            <a:off x="6372201" y="2636912"/>
            <a:ext cx="2738360" cy="720080"/>
          </a:xfrm>
          <a:prstGeom prst="wedgeEllipseCallou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</a:rPr>
              <a:t>Структура тематических мероприятий по  инициаторам</a:t>
            </a:r>
            <a:endParaRPr lang="ru-RU" sz="13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2170743547"/>
              </p:ext>
            </p:extLst>
          </p:nvPr>
        </p:nvGraphicFramePr>
        <p:xfrm>
          <a:off x="3995936" y="2996952"/>
          <a:ext cx="4968552" cy="3127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037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5966</TotalTime>
  <Words>1457</Words>
  <Application>Microsoft Office PowerPoint</Application>
  <PresentationFormat>Экран (4:3)</PresentationFormat>
  <Paragraphs>367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Презентация PowerPoint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          контрольно-счетная палата города ТВЕРИ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Дудова Ольга Николаевна</dc:creator>
  <cp:lastModifiedBy>Дудова Ольга Николаевна</cp:lastModifiedBy>
  <cp:revision>328</cp:revision>
  <cp:lastPrinted>2021-06-10T09:47:01Z</cp:lastPrinted>
  <dcterms:created xsi:type="dcterms:W3CDTF">2020-03-19T08:14:59Z</dcterms:created>
  <dcterms:modified xsi:type="dcterms:W3CDTF">2021-06-10T09:56:34Z</dcterms:modified>
</cp:coreProperties>
</file>